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753600" cy="5486400"/>
  <p:notesSz cx="6858000" cy="9144000"/>
  <p:embeddedFontLst>
    <p:embeddedFont>
      <p:font typeface="Archivo Black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IBM Plex Serif" panose="02060503050406000203" pitchFamily="18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Literata" panose="020B0604020202020204" charset="0"/>
      <p:regular r:id="rId37"/>
      <p:bold r:id="rId38"/>
      <p:italic r:id="rId39"/>
      <p:boldItalic r:id="rId40"/>
    </p:embeddedFont>
    <p:embeddedFont>
      <p:font typeface="Montserrat" panose="00000500000000000000" pitchFamily="2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465"/>
  </p:normalViewPr>
  <p:slideViewPr>
    <p:cSldViewPr snapToGrid="0" snapToObjects="1">
      <p:cViewPr varScale="1">
        <p:scale>
          <a:sx n="81" d="100"/>
          <a:sy n="81" d="100"/>
        </p:scale>
        <p:origin x="4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33725" y="2766281"/>
            <a:ext cx="3816350" cy="3816350"/>
            <a:chOff x="3133725" y="2766281"/>
            <a:chExt cx="3816350" cy="3816350"/>
          </a:xfrm>
        </p:grpSpPr>
        <p:sp>
          <p:nvSpPr>
            <p:cNvPr id="4" name="Freeform 4"/>
            <p:cNvSpPr/>
            <p:nvPr/>
          </p:nvSpPr>
          <p:spPr>
            <a:xfrm>
              <a:off x="3133725" y="2766281"/>
              <a:ext cx="3816350" cy="3816350"/>
            </a:xfrm>
            <a:custGeom>
              <a:avLst/>
              <a:gdLst/>
              <a:ahLst/>
              <a:cxnLst/>
              <a:rect l="0" t="0" r="0" b="0"/>
              <a:pathLst>
                <a:path w="302895" h="302657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flipH="1">
            <a:off x="608087" y="11906"/>
            <a:ext cx="1266825" cy="2759075"/>
            <a:chOff x="608087" y="11906"/>
            <a:chExt cx="1266825" cy="2759075"/>
          </a:xfrm>
        </p:grpSpPr>
        <p:sp>
          <p:nvSpPr>
            <p:cNvPr id="6" name="Freeform 6"/>
            <p:cNvSpPr/>
            <p:nvPr/>
          </p:nvSpPr>
          <p:spPr>
            <a:xfrm>
              <a:off x="608087" y="11906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 rot="21580208">
            <a:off x="6168987" y="2932628"/>
            <a:ext cx="3525787" cy="1400175"/>
          </a:xfrm>
          <a:prstGeom prst="rect">
            <a:avLst/>
          </a:prstGeom>
        </p:spPr>
        <p:txBody>
          <a:bodyPr lIns="0" tIns="46800" rIns="0" bIns="0" rtlCol="0" anchor="t"/>
          <a:lstStyle/>
          <a:p>
            <a:pPr algn="r">
              <a:lnSpc>
                <a:spcPts val="3713"/>
              </a:lnSpc>
            </a:pPr>
            <a:r>
              <a:rPr lang="en-US" sz="3375" b="1" i="0" spc="0">
                <a:solidFill>
                  <a:srgbClr val="F9F7EF">
                    <a:alpha val="100000"/>
                  </a:srgbClr>
                </a:solidFill>
                <a:latin typeface="IBM Plex Serif"/>
              </a:rPr>
              <a:t>Cryptocurrency  Prior &amp; Post Pandemic </a:t>
            </a:r>
          </a:p>
        </p:txBody>
      </p:sp>
      <p:sp>
        <p:nvSpPr>
          <p:cNvPr id="9" name="TextBox 9"/>
          <p:cNvSpPr txBox="1"/>
          <p:nvPr/>
        </p:nvSpPr>
        <p:spPr>
          <a:xfrm rot="21600000">
            <a:off x="5209381" y="791945"/>
            <a:ext cx="3971981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r">
              <a:lnSpc>
                <a:spcPts val="1350"/>
              </a:lnSpc>
            </a:pPr>
            <a:r>
              <a:rPr lang="en-US" sz="1350" b="1" i="0" spc="225">
                <a:solidFill>
                  <a:srgbClr val="FFFFFF">
                    <a:alpha val="100000"/>
                  </a:srgbClr>
                </a:solidFill>
                <a:latin typeface="Lato"/>
              </a:rPr>
              <a:t>Novemeber 20, 2021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-10552" y="203340"/>
            <a:ext cx="6131243" cy="438912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rot="21600000">
            <a:off x="7986205" y="13855"/>
            <a:ext cx="734291" cy="734291"/>
            <a:chOff x="7986205" y="13855"/>
            <a:chExt cx="734291" cy="734291"/>
          </a:xfrm>
        </p:grpSpPr>
        <p:sp>
          <p:nvSpPr>
            <p:cNvPr id="11" name="Freeform 11"/>
            <p:cNvSpPr/>
            <p:nvPr/>
          </p:nvSpPr>
          <p:spPr>
            <a:xfrm>
              <a:off x="7986205" y="13855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8712847" y="13855"/>
            <a:ext cx="734291" cy="734291"/>
            <a:chOff x="8712847" y="13855"/>
            <a:chExt cx="734291" cy="734291"/>
          </a:xfrm>
        </p:grpSpPr>
        <p:sp>
          <p:nvSpPr>
            <p:cNvPr id="13" name="Freeform 13"/>
            <p:cNvSpPr/>
            <p:nvPr/>
          </p:nvSpPr>
          <p:spPr>
            <a:xfrm>
              <a:off x="8712847" y="13855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1600000">
            <a:off x="7259563" y="13855"/>
            <a:ext cx="734291" cy="734291"/>
            <a:chOff x="7259563" y="13855"/>
            <a:chExt cx="734291" cy="734291"/>
          </a:xfrm>
        </p:grpSpPr>
        <p:sp>
          <p:nvSpPr>
            <p:cNvPr id="15" name="Freeform 15"/>
            <p:cNvSpPr/>
            <p:nvPr/>
          </p:nvSpPr>
          <p:spPr>
            <a:xfrm>
              <a:off x="7259563" y="13855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985888" y="1328924"/>
            <a:ext cx="5853113" cy="337899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21600000">
            <a:off x="2129557" y="611188"/>
            <a:ext cx="5103075" cy="20002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75"/>
              </a:lnSpc>
            </a:pPr>
            <a:r>
              <a:rPr lang="en-US" sz="1575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Dollar Percentage Change vs Bitcoin Percentage  Change</a:t>
            </a:r>
          </a:p>
        </p:txBody>
      </p:sp>
      <p:sp>
        <p:nvSpPr>
          <p:cNvPr id="6" name="TextBox 6"/>
          <p:cNvSpPr txBox="1"/>
          <p:nvPr/>
        </p:nvSpPr>
        <p:spPr>
          <a:xfrm rot="21600000">
            <a:off x="304726" y="790761"/>
            <a:ext cx="1316887" cy="51435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l">
              <a:lnSpc>
                <a:spcPts val="4050"/>
              </a:lnSpc>
            </a:pPr>
            <a:r>
              <a:rPr lang="en-US" sz="2700" b="1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2020</a:t>
            </a:r>
          </a:p>
        </p:txBody>
      </p:sp>
      <p:sp>
        <p:nvSpPr>
          <p:cNvPr id="7" name="TextBox 7"/>
          <p:cNvSpPr txBox="1"/>
          <p:nvPr/>
        </p:nvSpPr>
        <p:spPr>
          <a:xfrm rot="21600000">
            <a:off x="8246194" y="719324"/>
            <a:ext cx="1316887" cy="51435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l">
              <a:lnSpc>
                <a:spcPts val="4050"/>
              </a:lnSpc>
            </a:pPr>
            <a:r>
              <a:rPr lang="en-US" sz="2700" b="1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2021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35682" y="1004999"/>
            <a:ext cx="4343400" cy="310515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21600000">
            <a:off x="1450901" y="432594"/>
            <a:ext cx="2507513" cy="1524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00"/>
              </a:lnSpc>
            </a:pPr>
            <a:r>
              <a:rPr lang="en-US" sz="120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USD_vs_Crypto Market_r</a:t>
            </a:r>
          </a:p>
        </p:txBody>
      </p:sp>
      <p:sp>
        <p:nvSpPr>
          <p:cNvPr id="6" name="TextBox 6"/>
          <p:cNvSpPr txBox="1"/>
          <p:nvPr/>
        </p:nvSpPr>
        <p:spPr>
          <a:xfrm rot="21600000">
            <a:off x="6022901" y="396875"/>
            <a:ext cx="2507513" cy="1524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00"/>
              </a:lnSpc>
            </a:pPr>
            <a:r>
              <a:rPr lang="en-US" sz="120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USD_vs_Bitcoin with r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5005313" y="1026468"/>
            <a:ext cx="4314825" cy="3062288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 rot="21600000">
            <a:off x="4354799" y="4586227"/>
            <a:ext cx="734291" cy="734291"/>
            <a:chOff x="4354799" y="4586227"/>
            <a:chExt cx="734291" cy="734291"/>
          </a:xfrm>
        </p:grpSpPr>
        <p:sp>
          <p:nvSpPr>
            <p:cNvPr id="8" name="Freeform 8"/>
            <p:cNvSpPr/>
            <p:nvPr/>
          </p:nvSpPr>
          <p:spPr>
            <a:xfrm>
              <a:off x="4354799" y="4586227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65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5081441" y="4586227"/>
            <a:ext cx="734291" cy="734291"/>
            <a:chOff x="5081441" y="4586227"/>
            <a:chExt cx="734291" cy="734291"/>
          </a:xfrm>
        </p:grpSpPr>
        <p:sp>
          <p:nvSpPr>
            <p:cNvPr id="10" name="Freeform 10"/>
            <p:cNvSpPr/>
            <p:nvPr/>
          </p:nvSpPr>
          <p:spPr>
            <a:xfrm>
              <a:off x="5081441" y="4586227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3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3628157" y="4586227"/>
            <a:ext cx="734291" cy="734291"/>
            <a:chOff x="3628157" y="4586227"/>
            <a:chExt cx="734291" cy="734291"/>
          </a:xfrm>
        </p:grpSpPr>
        <p:sp>
          <p:nvSpPr>
            <p:cNvPr id="12" name="Freeform 12"/>
            <p:cNvSpPr/>
            <p:nvPr/>
          </p:nvSpPr>
          <p:spPr>
            <a:xfrm>
              <a:off x="3628157" y="4586227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38395" y="0"/>
            <a:ext cx="8566150" cy="727547"/>
            <a:chOff x="-38395" y="0"/>
            <a:chExt cx="8566150" cy="727547"/>
          </a:xfrm>
        </p:grpSpPr>
        <p:sp>
          <p:nvSpPr>
            <p:cNvPr id="4" name="Freeform 4"/>
            <p:cNvSpPr/>
            <p:nvPr/>
          </p:nvSpPr>
          <p:spPr>
            <a:xfrm>
              <a:off x="-38395" y="0"/>
              <a:ext cx="856615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8456318" y="0"/>
            <a:ext cx="485775" cy="727547"/>
            <a:chOff x="8456318" y="0"/>
            <a:chExt cx="485775" cy="727547"/>
          </a:xfrm>
        </p:grpSpPr>
        <p:sp>
          <p:nvSpPr>
            <p:cNvPr id="6" name="Freeform 6"/>
            <p:cNvSpPr/>
            <p:nvPr/>
          </p:nvSpPr>
          <p:spPr>
            <a:xfrm>
              <a:off x="8456318" y="0"/>
              <a:ext cx="485775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0800000">
            <a:off x="8794161" y="0"/>
            <a:ext cx="959439" cy="727075"/>
            <a:chOff x="8794161" y="0"/>
            <a:chExt cx="959439" cy="727075"/>
          </a:xfrm>
        </p:grpSpPr>
        <p:sp>
          <p:nvSpPr>
            <p:cNvPr id="8" name="Freeform 8"/>
            <p:cNvSpPr/>
            <p:nvPr/>
          </p:nvSpPr>
          <p:spPr>
            <a:xfrm>
              <a:off x="8794161" y="0"/>
              <a:ext cx="959439" cy="727075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rot="21600000">
            <a:off x="8570838" y="947322"/>
            <a:ext cx="1114481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API  Url 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8654182" y="1952625"/>
            <a:ext cx="860481" cy="228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200" b="0" i="0" spc="0">
                <a:solidFill>
                  <a:srgbClr val="F9F7EF">
                    <a:alpha val="100000"/>
                  </a:srgbClr>
                </a:solidFill>
                <a:latin typeface="Lato"/>
              </a:rPr>
              <a:t>response  </a:t>
            </a:r>
          </a:p>
        </p:txBody>
      </p:sp>
      <p:grpSp>
        <p:nvGrpSpPr>
          <p:cNvPr id="13" name="Group 13"/>
          <p:cNvGrpSpPr/>
          <p:nvPr/>
        </p:nvGrpSpPr>
        <p:grpSpPr>
          <a:xfrm rot="16189898">
            <a:off x="8260314" y="961482"/>
            <a:ext cx="225909" cy="247148"/>
            <a:chOff x="8260314" y="961482"/>
            <a:chExt cx="225909" cy="247148"/>
          </a:xfrm>
        </p:grpSpPr>
        <p:sp>
          <p:nvSpPr>
            <p:cNvPr id="12" name="Freeform 12"/>
            <p:cNvSpPr/>
            <p:nvPr/>
          </p:nvSpPr>
          <p:spPr>
            <a:xfrm>
              <a:off x="8260314" y="961482"/>
              <a:ext cx="225909" cy="247148"/>
            </a:xfrm>
            <a:custGeom>
              <a:avLst/>
              <a:gdLst/>
              <a:ahLst/>
              <a:cxnLst/>
              <a:rect l="0" t="0" r="0" b="0"/>
              <a:pathLst>
                <a:path w="277649" h="302893">
                  <a:moveTo>
                    <a:pt x="259060" y="194517"/>
                  </a:moveTo>
                  <a:lnTo>
                    <a:pt x="223379" y="194517"/>
                  </a:lnTo>
                  <a:lnTo>
                    <a:pt x="223379" y="284328"/>
                  </a:lnTo>
                  <a:cubicBezTo>
                    <a:pt x="223379" y="294587"/>
                    <a:pt x="215064" y="302893"/>
                    <a:pt x="204824" y="302893"/>
                  </a:cubicBezTo>
                  <a:lnTo>
                    <a:pt x="72827" y="302893"/>
                  </a:lnTo>
                  <a:cubicBezTo>
                    <a:pt x="62578" y="302893"/>
                    <a:pt x="54262" y="294587"/>
                    <a:pt x="54262" y="284328"/>
                  </a:cubicBezTo>
                  <a:lnTo>
                    <a:pt x="54262" y="194517"/>
                  </a:lnTo>
                  <a:lnTo>
                    <a:pt x="18591" y="194517"/>
                  </a:lnTo>
                  <a:cubicBezTo>
                    <a:pt x="3228" y="194517"/>
                    <a:pt x="-5488" y="176896"/>
                    <a:pt x="3847" y="164685"/>
                  </a:cubicBezTo>
                  <a:lnTo>
                    <a:pt x="124071" y="7294"/>
                  </a:lnTo>
                  <a:cubicBezTo>
                    <a:pt x="131501" y="-2431"/>
                    <a:pt x="146150" y="-2431"/>
                    <a:pt x="153580" y="7294"/>
                  </a:cubicBezTo>
                  <a:lnTo>
                    <a:pt x="273814" y="164694"/>
                  </a:lnTo>
                  <a:cubicBezTo>
                    <a:pt x="283129" y="176905"/>
                    <a:pt x="274414" y="194517"/>
                    <a:pt x="259060" y="194517"/>
                  </a:cubicBezTo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574601" y="197086"/>
            <a:ext cx="3971981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640"/>
              </a:lnSpc>
            </a:pPr>
            <a:r>
              <a:rPr lang="en-US" sz="2400" b="1" i="0" spc="0">
                <a:solidFill>
                  <a:srgbClr val="F9F7EF">
                    <a:alpha val="100000"/>
                  </a:srgbClr>
                </a:solidFill>
                <a:latin typeface="IBM Plex Serif"/>
              </a:rPr>
              <a:t>API retrieve code 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68067" y="914944"/>
            <a:ext cx="7802880" cy="2385296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 rot="16189898">
            <a:off x="8252302" y="1945881"/>
            <a:ext cx="225909" cy="247148"/>
            <a:chOff x="8252302" y="1945881"/>
            <a:chExt cx="225909" cy="247148"/>
          </a:xfrm>
        </p:grpSpPr>
        <p:sp>
          <p:nvSpPr>
            <p:cNvPr id="16" name="Freeform 16"/>
            <p:cNvSpPr/>
            <p:nvPr/>
          </p:nvSpPr>
          <p:spPr>
            <a:xfrm>
              <a:off x="8252302" y="1945881"/>
              <a:ext cx="225909" cy="247148"/>
            </a:xfrm>
            <a:custGeom>
              <a:avLst/>
              <a:gdLst/>
              <a:ahLst/>
              <a:cxnLst/>
              <a:rect l="0" t="0" r="0" b="0"/>
              <a:pathLst>
                <a:path w="277649" h="302893">
                  <a:moveTo>
                    <a:pt x="259060" y="194517"/>
                  </a:moveTo>
                  <a:lnTo>
                    <a:pt x="223379" y="194517"/>
                  </a:lnTo>
                  <a:lnTo>
                    <a:pt x="223379" y="284328"/>
                  </a:lnTo>
                  <a:cubicBezTo>
                    <a:pt x="223379" y="294587"/>
                    <a:pt x="215064" y="302893"/>
                    <a:pt x="204824" y="302893"/>
                  </a:cubicBezTo>
                  <a:lnTo>
                    <a:pt x="72827" y="302893"/>
                  </a:lnTo>
                  <a:cubicBezTo>
                    <a:pt x="62578" y="302893"/>
                    <a:pt x="54262" y="294587"/>
                    <a:pt x="54262" y="284328"/>
                  </a:cubicBezTo>
                  <a:lnTo>
                    <a:pt x="54262" y="194517"/>
                  </a:lnTo>
                  <a:lnTo>
                    <a:pt x="18591" y="194517"/>
                  </a:lnTo>
                  <a:cubicBezTo>
                    <a:pt x="3228" y="194517"/>
                    <a:pt x="-5488" y="176896"/>
                    <a:pt x="3847" y="164685"/>
                  </a:cubicBezTo>
                  <a:lnTo>
                    <a:pt x="124071" y="7294"/>
                  </a:lnTo>
                  <a:cubicBezTo>
                    <a:pt x="131501" y="-2431"/>
                    <a:pt x="146150" y="-2431"/>
                    <a:pt x="153580" y="7294"/>
                  </a:cubicBezTo>
                  <a:lnTo>
                    <a:pt x="273814" y="164694"/>
                  </a:lnTo>
                  <a:cubicBezTo>
                    <a:pt x="283129" y="176905"/>
                    <a:pt x="274414" y="194517"/>
                    <a:pt x="259060" y="194517"/>
                  </a:cubicBezTo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4275460" y="302568"/>
            <a:ext cx="1662169" cy="1524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00"/>
              </a:lnSpc>
            </a:pPr>
            <a:r>
              <a:rPr lang="en-US" sz="120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List to hold variables 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4402063" y="1219994"/>
            <a:ext cx="1662169" cy="3048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00"/>
              </a:lnSpc>
            </a:pPr>
            <a:r>
              <a:rPr lang="en-US" sz="120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Loop to retrieve data from response</a:t>
            </a:r>
          </a:p>
        </p:txBody>
      </p:sp>
      <p:grpSp>
        <p:nvGrpSpPr>
          <p:cNvPr id="7" name="Group 7"/>
          <p:cNvGrpSpPr/>
          <p:nvPr/>
        </p:nvGrpSpPr>
        <p:grpSpPr>
          <a:xfrm rot="21600000">
            <a:off x="8057643" y="252166"/>
            <a:ext cx="734291" cy="734291"/>
            <a:chOff x="8057643" y="252166"/>
            <a:chExt cx="734291" cy="734291"/>
          </a:xfrm>
        </p:grpSpPr>
        <p:sp>
          <p:nvSpPr>
            <p:cNvPr id="6" name="Freeform 6"/>
            <p:cNvSpPr/>
            <p:nvPr/>
          </p:nvSpPr>
          <p:spPr>
            <a:xfrm>
              <a:off x="8057643" y="252166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8784285" y="252166"/>
            <a:ext cx="734291" cy="734291"/>
            <a:chOff x="8784285" y="252166"/>
            <a:chExt cx="734291" cy="734291"/>
          </a:xfrm>
        </p:grpSpPr>
        <p:sp>
          <p:nvSpPr>
            <p:cNvPr id="8" name="Freeform 8"/>
            <p:cNvSpPr/>
            <p:nvPr/>
          </p:nvSpPr>
          <p:spPr>
            <a:xfrm>
              <a:off x="8784285" y="252166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7331001" y="252166"/>
            <a:ext cx="734291" cy="734291"/>
            <a:chOff x="7331001" y="252166"/>
            <a:chExt cx="734291" cy="734291"/>
          </a:xfrm>
        </p:grpSpPr>
        <p:sp>
          <p:nvSpPr>
            <p:cNvPr id="10" name="Freeform 10"/>
            <p:cNvSpPr/>
            <p:nvPr/>
          </p:nvSpPr>
          <p:spPr>
            <a:xfrm>
              <a:off x="7331001" y="252166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92546" y="250965"/>
            <a:ext cx="3739109" cy="438912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1856348" y="2743876"/>
            <a:ext cx="7802880" cy="2570360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 rot="35262">
            <a:off x="4038526" y="1793825"/>
            <a:ext cx="520700" cy="520700"/>
            <a:chOff x="4038526" y="1793825"/>
            <a:chExt cx="520700" cy="520700"/>
          </a:xfrm>
        </p:grpSpPr>
        <p:sp>
          <p:nvSpPr>
            <p:cNvPr id="14" name="Freeform 14"/>
            <p:cNvSpPr/>
            <p:nvPr/>
          </p:nvSpPr>
          <p:spPr>
            <a:xfrm>
              <a:off x="4038526" y="1793825"/>
              <a:ext cx="520700" cy="520700"/>
            </a:xfrm>
            <a:custGeom>
              <a:avLst/>
              <a:gdLst/>
              <a:ahLst/>
              <a:cxnLst/>
              <a:rect l="0" t="0" r="0" b="0"/>
              <a:pathLst>
                <a:path w="302895" h="302609">
                  <a:moveTo>
                    <a:pt x="302895" y="0"/>
                  </a:moveTo>
                  <a:cubicBezTo>
                    <a:pt x="135626" y="0"/>
                    <a:pt x="0" y="135484"/>
                    <a:pt x="0" y="302609"/>
                  </a:cubicBezTo>
                  <a:lnTo>
                    <a:pt x="302895" y="302609"/>
                  </a:lnTo>
                  <a:lnTo>
                    <a:pt x="302895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660032" y="2113738"/>
            <a:ext cx="528638" cy="528638"/>
            <a:chOff x="4660032" y="2113738"/>
            <a:chExt cx="528638" cy="528638"/>
          </a:xfrm>
        </p:grpSpPr>
        <p:sp>
          <p:nvSpPr>
            <p:cNvPr id="16" name="Freeform 16"/>
            <p:cNvSpPr/>
            <p:nvPr/>
          </p:nvSpPr>
          <p:spPr>
            <a:xfrm>
              <a:off x="4660032" y="2113738"/>
              <a:ext cx="528638" cy="528638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5455851">
            <a:off x="5306938" y="1954399"/>
            <a:ext cx="520700" cy="520700"/>
            <a:chOff x="5306938" y="1954399"/>
            <a:chExt cx="520700" cy="520700"/>
          </a:xfrm>
        </p:grpSpPr>
        <p:sp>
          <p:nvSpPr>
            <p:cNvPr id="18" name="Freeform 18"/>
            <p:cNvSpPr/>
            <p:nvPr/>
          </p:nvSpPr>
          <p:spPr>
            <a:xfrm>
              <a:off x="5306938" y="1954399"/>
              <a:ext cx="520700" cy="520700"/>
            </a:xfrm>
            <a:custGeom>
              <a:avLst/>
              <a:gdLst/>
              <a:ahLst/>
              <a:cxnLst/>
              <a:rect l="0" t="0" r="0" b="0"/>
              <a:pathLst>
                <a:path w="302895" h="302609">
                  <a:moveTo>
                    <a:pt x="302895" y="0"/>
                  </a:moveTo>
                  <a:cubicBezTo>
                    <a:pt x="135626" y="0"/>
                    <a:pt x="0" y="135484"/>
                    <a:pt x="0" y="302609"/>
                  </a:cubicBezTo>
                  <a:lnTo>
                    <a:pt x="302895" y="302609"/>
                  </a:lnTo>
                  <a:lnTo>
                    <a:pt x="302895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sp>
        <p:nvSpPr>
          <p:cNvPr id="20" name="TextBox 20"/>
          <p:cNvSpPr txBox="1"/>
          <p:nvPr/>
        </p:nvSpPr>
        <p:spPr>
          <a:xfrm rot="21600000">
            <a:off x="6692429" y="2245705"/>
            <a:ext cx="1662169" cy="3048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200"/>
              </a:lnSpc>
            </a:pPr>
            <a:r>
              <a:rPr lang="en-US" sz="120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Formatting data to retrieve top 5</a:t>
            </a:r>
          </a:p>
        </p:txBody>
      </p:sp>
      <p:pic>
        <p:nvPicPr>
          <p:cNvPr id="21" name="Picture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rot="21600000">
            <a:off x="4040571" y="2010172"/>
            <a:ext cx="1947831" cy="730436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 rot="21600000">
            <a:off x="4036144" y="2244796"/>
            <a:ext cx="1986019" cy="266700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ctr">
              <a:lnSpc>
                <a:spcPts val="2136"/>
              </a:lnSpc>
            </a:pPr>
            <a:r>
              <a:rPr lang="en-US" sz="2136" b="0" i="0" spc="0">
                <a:solidFill>
                  <a:srgbClr val="000000">
                    <a:alpha val="100000"/>
                  </a:srgbClr>
                </a:solidFill>
                <a:latin typeface="League Gothic"/>
              </a:rPr>
              <a:t>HOW TO CROSS THE ROAD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927661" y="548747"/>
            <a:ext cx="7802880" cy="279343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 rot="21600000">
            <a:off x="2340694" y="63215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DataFrame</a:t>
            </a:r>
          </a:p>
        </p:txBody>
      </p:sp>
      <p:sp>
        <p:nvSpPr>
          <p:cNvPr id="6" name="TextBox 6"/>
          <p:cNvSpPr txBox="1"/>
          <p:nvPr/>
        </p:nvSpPr>
        <p:spPr>
          <a:xfrm rot="20117916">
            <a:off x="1275085" y="3679254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Bitcoin</a:t>
            </a:r>
          </a:p>
        </p:txBody>
      </p:sp>
      <p:sp>
        <p:nvSpPr>
          <p:cNvPr id="7" name="TextBox 7"/>
          <p:cNvSpPr txBox="1"/>
          <p:nvPr/>
        </p:nvSpPr>
        <p:spPr>
          <a:xfrm rot="826592">
            <a:off x="1382241" y="4846067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Binance Coin</a:t>
            </a:r>
          </a:p>
        </p:txBody>
      </p:sp>
      <p:sp>
        <p:nvSpPr>
          <p:cNvPr id="8" name="TextBox 8"/>
          <p:cNvSpPr txBox="1"/>
          <p:nvPr/>
        </p:nvSpPr>
        <p:spPr>
          <a:xfrm rot="21300527">
            <a:off x="2918147" y="4572223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Polkadot</a:t>
            </a:r>
          </a:p>
        </p:txBody>
      </p:sp>
      <p:sp>
        <p:nvSpPr>
          <p:cNvPr id="9" name="TextBox 9"/>
          <p:cNvSpPr txBox="1"/>
          <p:nvPr/>
        </p:nvSpPr>
        <p:spPr>
          <a:xfrm rot="1576225">
            <a:off x="4567163" y="3947697"/>
            <a:ext cx="1543106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Ethereum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4215929" y="4329261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XRP</a:t>
            </a:r>
          </a:p>
        </p:txBody>
      </p:sp>
      <p:sp>
        <p:nvSpPr>
          <p:cNvPr id="11" name="TextBox 11"/>
          <p:cNvSpPr txBox="1"/>
          <p:nvPr/>
        </p:nvSpPr>
        <p:spPr>
          <a:xfrm rot="21262442">
            <a:off x="3394397" y="3674418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Cardano</a:t>
            </a:r>
          </a:p>
        </p:txBody>
      </p:sp>
      <p:sp>
        <p:nvSpPr>
          <p:cNvPr id="12" name="TextBox 12"/>
          <p:cNvSpPr txBox="1"/>
          <p:nvPr/>
        </p:nvSpPr>
        <p:spPr>
          <a:xfrm rot="19288356">
            <a:off x="5192241" y="4572223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Dogecoin</a:t>
            </a:r>
          </a:p>
        </p:txBody>
      </p:sp>
      <p:sp>
        <p:nvSpPr>
          <p:cNvPr id="13" name="TextBox 13"/>
          <p:cNvSpPr txBox="1"/>
          <p:nvPr/>
        </p:nvSpPr>
        <p:spPr>
          <a:xfrm rot="20904195">
            <a:off x="6359054" y="4131692"/>
            <a:ext cx="1745513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USD Coin</a:t>
            </a:r>
          </a:p>
        </p:txBody>
      </p:sp>
      <p:sp>
        <p:nvSpPr>
          <p:cNvPr id="14" name="TextBox 14"/>
          <p:cNvSpPr txBox="1"/>
          <p:nvPr/>
        </p:nvSpPr>
        <p:spPr>
          <a:xfrm rot="1195934">
            <a:off x="7394897" y="3869754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Solana</a:t>
            </a:r>
          </a:p>
        </p:txBody>
      </p:sp>
      <p:sp>
        <p:nvSpPr>
          <p:cNvPr id="15" name="TextBox 15"/>
          <p:cNvSpPr txBox="1"/>
          <p:nvPr/>
        </p:nvSpPr>
        <p:spPr>
          <a:xfrm rot="673712">
            <a:off x="7144866" y="4703192"/>
            <a:ext cx="1662169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Tethereum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14582" y="0"/>
            <a:ext cx="8566150" cy="727547"/>
            <a:chOff x="-14582" y="0"/>
            <a:chExt cx="8566150" cy="727547"/>
          </a:xfrm>
        </p:grpSpPr>
        <p:sp>
          <p:nvSpPr>
            <p:cNvPr id="4" name="Freeform 4"/>
            <p:cNvSpPr/>
            <p:nvPr/>
          </p:nvSpPr>
          <p:spPr>
            <a:xfrm>
              <a:off x="-14582" y="0"/>
              <a:ext cx="856615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8480130" y="0"/>
            <a:ext cx="485775" cy="727547"/>
            <a:chOff x="8480130" y="0"/>
            <a:chExt cx="485775" cy="727547"/>
          </a:xfrm>
        </p:grpSpPr>
        <p:sp>
          <p:nvSpPr>
            <p:cNvPr id="6" name="Freeform 6"/>
            <p:cNvSpPr/>
            <p:nvPr/>
          </p:nvSpPr>
          <p:spPr>
            <a:xfrm>
              <a:off x="8480130" y="0"/>
              <a:ext cx="485775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0800000">
            <a:off x="8817973" y="0"/>
            <a:ext cx="959439" cy="727075"/>
            <a:chOff x="8817973" y="0"/>
            <a:chExt cx="959439" cy="727075"/>
          </a:xfrm>
        </p:grpSpPr>
        <p:sp>
          <p:nvSpPr>
            <p:cNvPr id="8" name="Freeform 8"/>
            <p:cNvSpPr/>
            <p:nvPr/>
          </p:nvSpPr>
          <p:spPr>
            <a:xfrm>
              <a:off x="8817973" y="0"/>
              <a:ext cx="959439" cy="727075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rot="21600000">
            <a:off x="3104180" y="4468019"/>
            <a:ext cx="1662169" cy="14287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125"/>
              </a:lnSpc>
            </a:pPr>
            <a:r>
              <a:rPr lang="en-US" sz="1125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Highlight 2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5072945" y="4468019"/>
            <a:ext cx="1662169" cy="142875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125"/>
              </a:lnSpc>
            </a:pPr>
            <a:r>
              <a:rPr lang="en-US" sz="1125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Highlight 3</a:t>
            </a:r>
          </a:p>
        </p:txBody>
      </p:sp>
      <p:grpSp>
        <p:nvGrpSpPr>
          <p:cNvPr id="13" name="Group 13"/>
          <p:cNvGrpSpPr/>
          <p:nvPr/>
        </p:nvGrpSpPr>
        <p:grpSpPr>
          <a:xfrm rot="5400000">
            <a:off x="9019309" y="4025467"/>
            <a:ext cx="734291" cy="734291"/>
            <a:chOff x="9019309" y="4025467"/>
            <a:chExt cx="734291" cy="734291"/>
          </a:xfrm>
        </p:grpSpPr>
        <p:sp>
          <p:nvSpPr>
            <p:cNvPr id="12" name="Freeform 12"/>
            <p:cNvSpPr/>
            <p:nvPr/>
          </p:nvSpPr>
          <p:spPr>
            <a:xfrm>
              <a:off x="9019309" y="4025467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5400000">
            <a:off x="9019309" y="4752109"/>
            <a:ext cx="734291" cy="734291"/>
            <a:chOff x="9019309" y="4752109"/>
            <a:chExt cx="734291" cy="734291"/>
          </a:xfrm>
        </p:grpSpPr>
        <p:sp>
          <p:nvSpPr>
            <p:cNvPr id="14" name="Freeform 14"/>
            <p:cNvSpPr/>
            <p:nvPr/>
          </p:nvSpPr>
          <p:spPr>
            <a:xfrm>
              <a:off x="9019309" y="4752109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16" name="TextBox 16"/>
          <p:cNvSpPr txBox="1"/>
          <p:nvPr/>
        </p:nvSpPr>
        <p:spPr>
          <a:xfrm rot="21600000">
            <a:off x="574601" y="208992"/>
            <a:ext cx="5472169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640"/>
              </a:lnSpc>
            </a:pPr>
            <a:r>
              <a:rPr lang="en-US" sz="2400" b="1" i="0" spc="0">
                <a:solidFill>
                  <a:srgbClr val="F9F7EF">
                    <a:alpha val="100000"/>
                  </a:srgbClr>
                </a:solidFill>
                <a:latin typeface="IBM Plex Serif"/>
              </a:rPr>
              <a:t>Dollar crypto comparison code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257101" y="852469"/>
            <a:ext cx="8608219" cy="450770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975286" y="975389"/>
            <a:ext cx="7802880" cy="3836144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rot="5400000">
            <a:off x="-14795" y="43998"/>
            <a:ext cx="734291" cy="734291"/>
            <a:chOff x="-14795" y="43998"/>
            <a:chExt cx="734291" cy="734291"/>
          </a:xfrm>
        </p:grpSpPr>
        <p:sp>
          <p:nvSpPr>
            <p:cNvPr id="5" name="Freeform 5"/>
            <p:cNvSpPr/>
            <p:nvPr/>
          </p:nvSpPr>
          <p:spPr>
            <a:xfrm>
              <a:off x="-14795" y="43998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5400000">
            <a:off x="-14795" y="770640"/>
            <a:ext cx="734291" cy="734291"/>
            <a:chOff x="-14795" y="770640"/>
            <a:chExt cx="734291" cy="734291"/>
          </a:xfrm>
        </p:grpSpPr>
        <p:sp>
          <p:nvSpPr>
            <p:cNvPr id="7" name="Freeform 7"/>
            <p:cNvSpPr/>
            <p:nvPr/>
          </p:nvSpPr>
          <p:spPr>
            <a:xfrm>
              <a:off x="-14795" y="77064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rot="21600000">
            <a:off x="2269257" y="121723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Market Cap Closing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157325" y="737354"/>
            <a:ext cx="7438802" cy="438912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rot="5400000">
            <a:off x="8914893" y="153573"/>
            <a:ext cx="734291" cy="734291"/>
            <a:chOff x="8914893" y="153573"/>
            <a:chExt cx="734291" cy="734291"/>
          </a:xfrm>
        </p:grpSpPr>
        <p:sp>
          <p:nvSpPr>
            <p:cNvPr id="5" name="Freeform 5"/>
            <p:cNvSpPr/>
            <p:nvPr/>
          </p:nvSpPr>
          <p:spPr>
            <a:xfrm>
              <a:off x="8914893" y="153573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5400000">
            <a:off x="8914893" y="880215"/>
            <a:ext cx="734291" cy="734291"/>
            <a:chOff x="8914893" y="880215"/>
            <a:chExt cx="734291" cy="734291"/>
          </a:xfrm>
        </p:grpSpPr>
        <p:sp>
          <p:nvSpPr>
            <p:cNvPr id="7" name="Freeform 7"/>
            <p:cNvSpPr/>
            <p:nvPr/>
          </p:nvSpPr>
          <p:spPr>
            <a:xfrm>
              <a:off x="8914893" y="880215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rot="21600000">
            <a:off x="2352601" y="50602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Market Cap Closing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052924" y="630198"/>
            <a:ext cx="7647603" cy="438912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rot="5400000">
            <a:off x="56643" y="96460"/>
            <a:ext cx="734291" cy="734291"/>
            <a:chOff x="56643" y="96460"/>
            <a:chExt cx="734291" cy="734291"/>
          </a:xfrm>
        </p:grpSpPr>
        <p:sp>
          <p:nvSpPr>
            <p:cNvPr id="5" name="Freeform 5"/>
            <p:cNvSpPr/>
            <p:nvPr/>
          </p:nvSpPr>
          <p:spPr>
            <a:xfrm>
              <a:off x="56643" y="9646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5400000">
            <a:off x="56643" y="823102"/>
            <a:ext cx="734291" cy="734291"/>
            <a:chOff x="56643" y="823102"/>
            <a:chExt cx="734291" cy="734291"/>
          </a:xfrm>
        </p:grpSpPr>
        <p:sp>
          <p:nvSpPr>
            <p:cNvPr id="7" name="Freeform 7"/>
            <p:cNvSpPr/>
            <p:nvPr/>
          </p:nvSpPr>
          <p:spPr>
            <a:xfrm>
              <a:off x="56643" y="823102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 rot="21600000">
            <a:off x="2590726" y="112235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Bubble Chart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5400000">
            <a:off x="8891080" y="3911297"/>
            <a:ext cx="734291" cy="734291"/>
            <a:chOff x="8891080" y="3911297"/>
            <a:chExt cx="734291" cy="734291"/>
          </a:xfrm>
        </p:grpSpPr>
        <p:sp>
          <p:nvSpPr>
            <p:cNvPr id="4" name="Freeform 4"/>
            <p:cNvSpPr/>
            <p:nvPr/>
          </p:nvSpPr>
          <p:spPr>
            <a:xfrm>
              <a:off x="8891080" y="3911297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5400000">
            <a:off x="8891080" y="4637939"/>
            <a:ext cx="734291" cy="734291"/>
            <a:chOff x="8891080" y="4637939"/>
            <a:chExt cx="734291" cy="734291"/>
          </a:xfrm>
        </p:grpSpPr>
        <p:sp>
          <p:nvSpPr>
            <p:cNvPr id="6" name="Freeform 6"/>
            <p:cNvSpPr/>
            <p:nvPr/>
          </p:nvSpPr>
          <p:spPr>
            <a:xfrm>
              <a:off x="8891080" y="4637939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975286" y="1073875"/>
            <a:ext cx="7802880" cy="2953633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2590726" y="112235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Bubble Chart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4" name="Freeform 4"/>
            <p:cNvSpPr/>
            <p:nvPr/>
          </p: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5917332" y="-1087376"/>
            <a:ext cx="3816350" cy="3816350"/>
            <a:chOff x="5917332" y="-1087376"/>
            <a:chExt cx="3816350" cy="3816350"/>
          </a:xfrm>
        </p:grpSpPr>
        <p:sp>
          <p:nvSpPr>
            <p:cNvPr id="6" name="Freeform 6"/>
            <p:cNvSpPr/>
            <p:nvPr/>
          </p:nvSpPr>
          <p:spPr>
            <a:xfrm>
              <a:off x="5917332" y="-1087376"/>
              <a:ext cx="3816350" cy="3816350"/>
            </a:xfrm>
            <a:custGeom>
              <a:avLst/>
              <a:gdLst/>
              <a:ahLst/>
              <a:cxnLst/>
              <a:rect l="0" t="0" r="0" b="0"/>
              <a:pathLst>
                <a:path w="302895" h="302657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7192963" y="0"/>
            <a:ext cx="3814763" cy="2751076"/>
            <a:chOff x="7192963" y="0"/>
            <a:chExt cx="3814763" cy="2751076"/>
          </a:xfrm>
        </p:grpSpPr>
        <p:sp>
          <p:nvSpPr>
            <p:cNvPr id="8" name="Freeform 8"/>
            <p:cNvSpPr/>
            <p:nvPr/>
          </p:nvSpPr>
          <p:spPr>
            <a:xfrm>
              <a:off x="7192963" y="0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7192963" y="2735324"/>
            <a:ext cx="3814763" cy="2751076"/>
            <a:chOff x="7192963" y="2735324"/>
            <a:chExt cx="3814763" cy="2751076"/>
          </a:xfrm>
        </p:grpSpPr>
        <p:sp>
          <p:nvSpPr>
            <p:cNvPr id="10" name="Freeform 10"/>
            <p:cNvSpPr/>
            <p:nvPr/>
          </p:nvSpPr>
          <p:spPr>
            <a:xfrm>
              <a:off x="7192963" y="2735324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8448601" y="2754374"/>
            <a:ext cx="3816350" cy="3816350"/>
            <a:chOff x="8448601" y="2754374"/>
            <a:chExt cx="3816350" cy="3816350"/>
          </a:xfrm>
        </p:grpSpPr>
        <p:sp>
          <p:nvSpPr>
            <p:cNvPr id="12" name="Freeform 12"/>
            <p:cNvSpPr/>
            <p:nvPr/>
          </p:nvSpPr>
          <p:spPr>
            <a:xfrm>
              <a:off x="8448601" y="2754374"/>
              <a:ext cx="3816350" cy="3816350"/>
            </a:xfrm>
            <a:custGeom>
              <a:avLst/>
              <a:gdLst/>
              <a:ahLst/>
              <a:cxnLst/>
              <a:rect l="0" t="0" r="0" b="0"/>
              <a:pathLst>
                <a:path w="302895" h="302657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10800000">
            <a:off x="7192963" y="2735324"/>
            <a:ext cx="1266825" cy="2759075"/>
            <a:chOff x="7192963" y="2735324"/>
            <a:chExt cx="1266825" cy="2759075"/>
          </a:xfrm>
        </p:grpSpPr>
        <p:sp>
          <p:nvSpPr>
            <p:cNvPr id="14" name="Freeform 14"/>
            <p:cNvSpPr/>
            <p:nvPr/>
          </p:nvSpPr>
          <p:spPr>
            <a:xfrm>
              <a:off x="7192963" y="2735324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flipH="1">
            <a:off x="7192963" y="0"/>
            <a:ext cx="1266825" cy="2759075"/>
            <a:chOff x="7192963" y="0"/>
            <a:chExt cx="1266825" cy="2759075"/>
          </a:xfrm>
        </p:grpSpPr>
        <p:sp>
          <p:nvSpPr>
            <p:cNvPr id="16" name="Freeform 16"/>
            <p:cNvSpPr/>
            <p:nvPr/>
          </p:nvSpPr>
          <p:spPr>
            <a:xfrm>
              <a:off x="7192963" y="0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8465405" y="735073"/>
            <a:ext cx="1277815" cy="1277815"/>
            <a:chOff x="8465405" y="735073"/>
            <a:chExt cx="1277815" cy="1277815"/>
          </a:xfrm>
        </p:grpSpPr>
        <p:sp>
          <p:nvSpPr>
            <p:cNvPr id="18" name="Freeform 18"/>
            <p:cNvSpPr/>
            <p:nvPr/>
          </p:nvSpPr>
          <p:spPr>
            <a:xfrm>
              <a:off x="8465405" y="735073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21600000">
            <a:off x="7200900" y="735073"/>
            <a:ext cx="1277815" cy="1277815"/>
            <a:chOff x="7200900" y="735073"/>
            <a:chExt cx="1277815" cy="1277815"/>
          </a:xfrm>
        </p:grpSpPr>
        <p:sp>
          <p:nvSpPr>
            <p:cNvPr id="20" name="Freeform 20"/>
            <p:cNvSpPr/>
            <p:nvPr/>
          </p:nvSpPr>
          <p:spPr>
            <a:xfrm>
              <a:off x="7200900" y="735073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22" name="TextBox 22"/>
          <p:cNvSpPr txBox="1"/>
          <p:nvPr/>
        </p:nvSpPr>
        <p:spPr>
          <a:xfrm rot="21600000">
            <a:off x="61838" y="883444"/>
            <a:ext cx="4793513" cy="28765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Our questions</a:t>
            </a:r>
          </a:p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Framework</a:t>
            </a:r>
          </a:p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Data retrieval </a:t>
            </a:r>
          </a:p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Visualizations</a:t>
            </a:r>
          </a:p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Code</a:t>
            </a:r>
          </a:p>
          <a:p>
            <a:pPr marL="204000" lvl="0" indent="-168000" algn="l">
              <a:lnSpc>
                <a:spcPts val="3780"/>
              </a:lnSpc>
              <a:buSzPct val="150000"/>
              <a:buFont typeface=""/>
              <a:buChar char="•"/>
            </a:pPr>
            <a:r>
              <a:rPr lang="en-US" sz="1800" b="0" i="0" spc="0">
                <a:solidFill>
                  <a:srgbClr val="000000">
                    <a:alpha val="100000"/>
                  </a:srgbClr>
                </a:solidFill>
                <a:latin typeface="Lato"/>
              </a:rPr>
              <a:t>Analysis</a:t>
            </a:r>
          </a:p>
        </p:txBody>
      </p:sp>
      <p:grpSp>
        <p:nvGrpSpPr>
          <p:cNvPr id="24" name="Group 24"/>
          <p:cNvGrpSpPr/>
          <p:nvPr/>
        </p:nvGrpSpPr>
        <p:grpSpPr>
          <a:xfrm rot="21600000">
            <a:off x="5901457" y="0"/>
            <a:ext cx="1295400" cy="727547"/>
            <a:chOff x="5901457" y="0"/>
            <a:chExt cx="1295400" cy="727547"/>
          </a:xfrm>
        </p:grpSpPr>
        <p:sp>
          <p:nvSpPr>
            <p:cNvPr id="23" name="Freeform 23"/>
            <p:cNvSpPr/>
            <p:nvPr/>
          </p:nvSpPr>
          <p:spPr>
            <a:xfrm>
              <a:off x="5901457" y="0"/>
              <a:ext cx="129540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 rot="21600000">
            <a:off x="574601" y="197086"/>
            <a:ext cx="3971981" cy="3714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8"/>
              </a:lnSpc>
            </a:pPr>
            <a:r>
              <a:rPr lang="en-US" sz="2625" b="1" i="0" spc="0">
                <a:solidFill>
                  <a:srgbClr val="F9F7EF">
                    <a:alpha val="100000"/>
                  </a:srgbClr>
                </a:solidFill>
                <a:latin typeface="IBM Plex Serif"/>
              </a:rPr>
              <a:t>Agenda 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1">
            <a:off x="-1274911" y="0"/>
            <a:ext cx="3814763" cy="2751076"/>
            <a:chOff x="-1274911" y="0"/>
            <a:chExt cx="3814763" cy="2751076"/>
          </a:xfrm>
        </p:grpSpPr>
        <p:sp>
          <p:nvSpPr>
            <p:cNvPr id="4" name="Freeform 4"/>
            <p:cNvSpPr/>
            <p:nvPr/>
          </p:nvSpPr>
          <p:spPr>
            <a:xfrm>
              <a:off x="-1274911" y="0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3920257" y="1897638"/>
            <a:ext cx="5103075" cy="800100"/>
          </a:xfrm>
          <a:prstGeom prst="rect">
            <a:avLst/>
          </a:prstGeom>
        </p:spPr>
        <p:txBody>
          <a:bodyPr lIns="0" tIns="82800" rIns="0" bIns="0" rtlCol="0" anchor="t"/>
          <a:lstStyle/>
          <a:p>
            <a:pPr algn="l">
              <a:lnSpc>
                <a:spcPts val="6313"/>
              </a:lnSpc>
            </a:pPr>
            <a:r>
              <a:rPr lang="en-US" sz="5739" b="1" i="0" spc="0">
                <a:solidFill>
                  <a:srgbClr val="F9F7EF">
                    <a:alpha val="100000"/>
                  </a:srgbClr>
                </a:solidFill>
                <a:latin typeface="Literata"/>
              </a:rPr>
              <a:t>Thank You</a:t>
            </a:r>
          </a:p>
        </p:txBody>
      </p:sp>
      <p:grpSp>
        <p:nvGrpSpPr>
          <p:cNvPr id="8" name="Group 8"/>
          <p:cNvGrpSpPr/>
          <p:nvPr/>
        </p:nvGrpSpPr>
        <p:grpSpPr>
          <a:xfrm flipH="1">
            <a:off x="-1274911" y="2735324"/>
            <a:ext cx="3814763" cy="2751076"/>
            <a:chOff x="-1274911" y="2735324"/>
            <a:chExt cx="3814763" cy="2751076"/>
          </a:xfrm>
        </p:grpSpPr>
        <p:sp>
          <p:nvSpPr>
            <p:cNvPr id="7" name="Freeform 7"/>
            <p:cNvSpPr/>
            <p:nvPr/>
          </p:nvSpPr>
          <p:spPr>
            <a:xfrm>
              <a:off x="-1274911" y="2735324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flipH="1">
            <a:off x="-2532137" y="2754374"/>
            <a:ext cx="3816350" cy="3816350"/>
            <a:chOff x="-2532137" y="2754374"/>
            <a:chExt cx="3816350" cy="3816350"/>
          </a:xfrm>
        </p:grpSpPr>
        <p:sp>
          <p:nvSpPr>
            <p:cNvPr id="9" name="Freeform 9"/>
            <p:cNvSpPr/>
            <p:nvPr/>
          </p:nvSpPr>
          <p:spPr>
            <a:xfrm>
              <a:off x="-2532137" y="2754374"/>
              <a:ext cx="3816350" cy="3816350"/>
            </a:xfrm>
            <a:custGeom>
              <a:avLst/>
              <a:gdLst/>
              <a:ahLst/>
              <a:cxnLst/>
              <a:rect l="0" t="0" r="0" b="0"/>
              <a:pathLst>
                <a:path w="302895" h="302657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10800000" flipH="1">
            <a:off x="1273026" y="2735324"/>
            <a:ext cx="1266825" cy="2759075"/>
            <a:chOff x="1273026" y="2735324"/>
            <a:chExt cx="1266825" cy="2759075"/>
          </a:xfrm>
        </p:grpSpPr>
        <p:sp>
          <p:nvSpPr>
            <p:cNvPr id="11" name="Freeform 11"/>
            <p:cNvSpPr/>
            <p:nvPr/>
          </p:nvSpPr>
          <p:spPr>
            <a:xfrm>
              <a:off x="1273026" y="2735324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1273026" y="0"/>
            <a:ext cx="1266825" cy="2759075"/>
            <a:chOff x="1273026" y="0"/>
            <a:chExt cx="1266825" cy="2759075"/>
          </a:xfrm>
        </p:grpSpPr>
        <p:sp>
          <p:nvSpPr>
            <p:cNvPr id="13" name="Freeform 13"/>
            <p:cNvSpPr/>
            <p:nvPr/>
          </p:nvSpPr>
          <p:spPr>
            <a:xfrm>
              <a:off x="1273026" y="0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flipH="1">
            <a:off x="-10407" y="735073"/>
            <a:ext cx="1277815" cy="1277815"/>
            <a:chOff x="-10407" y="735073"/>
            <a:chExt cx="1277815" cy="1277815"/>
          </a:xfrm>
        </p:grpSpPr>
        <p:sp>
          <p:nvSpPr>
            <p:cNvPr id="15" name="Freeform 15"/>
            <p:cNvSpPr/>
            <p:nvPr/>
          </p:nvSpPr>
          <p:spPr>
            <a:xfrm>
              <a:off x="-10407" y="735073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flipH="1">
            <a:off x="1254098" y="735073"/>
            <a:ext cx="1277815" cy="1277815"/>
            <a:chOff x="1254098" y="735073"/>
            <a:chExt cx="1277815" cy="1277815"/>
          </a:xfrm>
        </p:grpSpPr>
        <p:sp>
          <p:nvSpPr>
            <p:cNvPr id="17" name="Freeform 17"/>
            <p:cNvSpPr/>
            <p:nvPr/>
          </p:nvSpPr>
          <p:spPr>
            <a:xfrm>
              <a:off x="1254098" y="735073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flipH="1">
            <a:off x="2540719" y="669131"/>
            <a:ext cx="615950" cy="1267297"/>
            <a:chOff x="2540719" y="669131"/>
            <a:chExt cx="615950" cy="1267297"/>
          </a:xfrm>
        </p:grpSpPr>
        <p:sp>
          <p:nvSpPr>
            <p:cNvPr id="19" name="Freeform 19"/>
            <p:cNvSpPr/>
            <p:nvPr/>
          </p:nvSpPr>
          <p:spPr>
            <a:xfrm>
              <a:off x="2540719" y="669131"/>
              <a:ext cx="615950" cy="126729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flipH="1">
            <a:off x="2540719" y="0"/>
            <a:ext cx="615950" cy="1374453"/>
            <a:chOff x="2540719" y="0"/>
            <a:chExt cx="615950" cy="1374453"/>
          </a:xfrm>
        </p:grpSpPr>
        <p:sp>
          <p:nvSpPr>
            <p:cNvPr id="21" name="Freeform 21"/>
            <p:cNvSpPr/>
            <p:nvPr/>
          </p:nvSpPr>
          <p:spPr>
            <a:xfrm>
              <a:off x="2540719" y="0"/>
              <a:ext cx="615950" cy="137445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5400000" flipH="1">
            <a:off x="2442294" y="2031950"/>
            <a:ext cx="812800" cy="615950"/>
            <a:chOff x="2442294" y="2031950"/>
            <a:chExt cx="812800" cy="615950"/>
          </a:xfrm>
        </p:grpSpPr>
        <p:sp>
          <p:nvSpPr>
            <p:cNvPr id="23" name="Freeform 23"/>
            <p:cNvSpPr/>
            <p:nvPr/>
          </p:nvSpPr>
          <p:spPr>
            <a:xfrm>
              <a:off x="2442294" y="2031950"/>
              <a:ext cx="812800" cy="615950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 rot="21600000">
            <a:off x="4800526" y="4350525"/>
            <a:ext cx="4483950" cy="65722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755"/>
              </a:lnSpc>
            </a:pPr>
            <a:r>
              <a:rPr lang="en-US" sz="1350" b="1" i="0" spc="0">
                <a:solidFill>
                  <a:srgbClr val="FF8024">
                    <a:alpha val="100000"/>
                  </a:srgbClr>
                </a:solidFill>
                <a:latin typeface="Lato"/>
              </a:rPr>
              <a:t>Presentation by:</a:t>
            </a:r>
          </a:p>
          <a:p>
            <a:pPr algn="l">
              <a:lnSpc>
                <a:spcPts val="1755"/>
              </a:lnSpc>
            </a:pPr>
            <a:r>
              <a:rPr lang="en-US" sz="135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Sam, Kevin, Leo and LaQuita </a:t>
            </a:r>
          </a:p>
          <a:p>
            <a:pPr algn="l">
              <a:lnSpc>
                <a:spcPts val="1755"/>
              </a:lnSpc>
            </a:pPr>
            <a:endParaRPr lang="en-US" sz="1350" b="0" i="0" spc="0">
              <a:solidFill>
                <a:srgbClr val="FFFFFF">
                  <a:alpha val="100000"/>
                </a:srgbClr>
              </a:solidFill>
              <a:latin typeface="Lato"/>
            </a:endParaRPr>
          </a:p>
        </p:txBody>
      </p:sp>
      <p:sp>
        <p:nvSpPr>
          <p:cNvPr id="26" name="TextBox 26"/>
          <p:cNvSpPr txBox="1"/>
          <p:nvPr/>
        </p:nvSpPr>
        <p:spPr>
          <a:xfrm rot="21600000">
            <a:off x="3899694" y="577632"/>
            <a:ext cx="3971981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350"/>
              </a:lnSpc>
            </a:pPr>
            <a:r>
              <a:rPr lang="en-US" sz="1350" b="1" i="0" spc="225">
                <a:solidFill>
                  <a:srgbClr val="FFFFFF">
                    <a:alpha val="100000"/>
                  </a:srgbClr>
                </a:solidFill>
                <a:latin typeface="Lato"/>
              </a:rPr>
              <a:t>USC Viterbi School of Engineering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2388319" y="90562"/>
            <a:ext cx="4579200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Questions:</a:t>
            </a:r>
          </a:p>
        </p:txBody>
      </p:sp>
      <p:sp>
        <p:nvSpPr>
          <p:cNvPr id="5" name="TextBox 5"/>
          <p:cNvSpPr txBox="1"/>
          <p:nvPr/>
        </p:nvSpPr>
        <p:spPr>
          <a:xfrm rot="21600000">
            <a:off x="376163" y="863240"/>
            <a:ext cx="7865325" cy="2857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2250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1. Is Crypto a better investment than dollars?</a:t>
            </a:r>
          </a:p>
        </p:txBody>
      </p:sp>
      <p:sp>
        <p:nvSpPr>
          <p:cNvPr id="6" name="TextBox 6"/>
          <p:cNvSpPr txBox="1"/>
          <p:nvPr/>
        </p:nvSpPr>
        <p:spPr>
          <a:xfrm rot="21600000">
            <a:off x="316632" y="2030053"/>
            <a:ext cx="7615294" cy="2857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2250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2. Which crypto is our best investments?</a:t>
            </a:r>
          </a:p>
        </p:txBody>
      </p:sp>
      <p:sp>
        <p:nvSpPr>
          <p:cNvPr id="7" name="TextBox 7"/>
          <p:cNvSpPr txBox="1"/>
          <p:nvPr/>
        </p:nvSpPr>
        <p:spPr>
          <a:xfrm rot="21600000">
            <a:off x="292819" y="3257624"/>
            <a:ext cx="8222513" cy="2857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2250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3.  What effect if any did the pandemic have on crypto?</a:t>
            </a:r>
          </a:p>
        </p:txBody>
      </p:sp>
      <p:sp>
        <p:nvSpPr>
          <p:cNvPr id="8" name="TextBox 8"/>
          <p:cNvSpPr txBox="1"/>
          <p:nvPr/>
        </p:nvSpPr>
        <p:spPr>
          <a:xfrm rot="21600000">
            <a:off x="292819" y="4329187"/>
            <a:ext cx="9282169" cy="57150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2250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4. Is there any relationship between the dollar and crypto performance?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flipH="1">
            <a:off x="9149631" y="645319"/>
            <a:ext cx="615950" cy="1267297"/>
            <a:chOff x="9149631" y="645319"/>
            <a:chExt cx="615950" cy="1267297"/>
          </a:xfrm>
        </p:grpSpPr>
        <p:sp>
          <p:nvSpPr>
            <p:cNvPr id="4" name="Freeform 4"/>
            <p:cNvSpPr/>
            <p:nvPr/>
          </p:nvSpPr>
          <p:spPr>
            <a:xfrm>
              <a:off x="9149631" y="645319"/>
              <a:ext cx="615950" cy="126729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5400000" flipH="1">
            <a:off x="9048750" y="2011313"/>
            <a:ext cx="812800" cy="609600"/>
            <a:chOff x="9048750" y="2011313"/>
            <a:chExt cx="812800" cy="609600"/>
          </a:xfrm>
        </p:grpSpPr>
        <p:sp>
          <p:nvSpPr>
            <p:cNvPr id="6" name="Freeform 6"/>
            <p:cNvSpPr/>
            <p:nvPr/>
          </p:nvSpPr>
          <p:spPr>
            <a:xfrm>
              <a:off x="9048750" y="2011313"/>
              <a:ext cx="812800" cy="609600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flipH="1">
            <a:off x="9149631" y="-11906"/>
            <a:ext cx="615950" cy="1386359"/>
            <a:chOff x="9149631" y="-11906"/>
            <a:chExt cx="615950" cy="1386359"/>
          </a:xfrm>
        </p:grpSpPr>
        <p:sp>
          <p:nvSpPr>
            <p:cNvPr id="8" name="Freeform 8"/>
            <p:cNvSpPr/>
            <p:nvPr/>
          </p:nvSpPr>
          <p:spPr>
            <a:xfrm>
              <a:off x="9149631" y="-11906"/>
              <a:ext cx="615950" cy="1386359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flipH="1">
            <a:off x="3969" y="-23813"/>
            <a:ext cx="6219825" cy="2751076"/>
            <a:chOff x="3969" y="-23813"/>
            <a:chExt cx="6219825" cy="2751076"/>
          </a:xfrm>
        </p:grpSpPr>
        <p:sp>
          <p:nvSpPr>
            <p:cNvPr id="10" name="Freeform 10"/>
            <p:cNvSpPr/>
            <p:nvPr/>
          </p:nvSpPr>
          <p:spPr>
            <a:xfrm>
              <a:off x="3969" y="-23813"/>
              <a:ext cx="6219825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2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flipH="1">
            <a:off x="3971454" y="-38833"/>
            <a:ext cx="2766097" cy="2766097"/>
            <a:chOff x="3971454" y="-38833"/>
            <a:chExt cx="2766097" cy="2766097"/>
          </a:xfrm>
        </p:grpSpPr>
        <p:sp>
          <p:nvSpPr>
            <p:cNvPr id="12" name="Freeform 12"/>
            <p:cNvSpPr/>
            <p:nvPr/>
          </p:nvSpPr>
          <p:spPr>
            <a:xfrm>
              <a:off x="3971454" y="-38833"/>
              <a:ext cx="2766097" cy="2766097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flipH="1">
            <a:off x="5334719" y="-23813"/>
            <a:ext cx="3814763" cy="2751076"/>
            <a:chOff x="5334719" y="-23813"/>
            <a:chExt cx="3814763" cy="2751076"/>
          </a:xfrm>
        </p:grpSpPr>
        <p:sp>
          <p:nvSpPr>
            <p:cNvPr id="14" name="Freeform 14"/>
            <p:cNvSpPr/>
            <p:nvPr/>
          </p:nvSpPr>
          <p:spPr>
            <a:xfrm>
              <a:off x="5334719" y="-23813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E7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flipH="1">
            <a:off x="5334719" y="2723418"/>
            <a:ext cx="3814763" cy="2751076"/>
            <a:chOff x="5334719" y="2723418"/>
            <a:chExt cx="3814763" cy="2751076"/>
          </a:xfrm>
        </p:grpSpPr>
        <p:sp>
          <p:nvSpPr>
            <p:cNvPr id="16" name="Freeform 16"/>
            <p:cNvSpPr/>
            <p:nvPr/>
          </p:nvSpPr>
          <p:spPr>
            <a:xfrm>
              <a:off x="5334719" y="2723418"/>
              <a:ext cx="3814763" cy="275107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flipH="1">
            <a:off x="2807494" y="2742468"/>
            <a:ext cx="3816350" cy="3816350"/>
            <a:chOff x="2807494" y="2742468"/>
            <a:chExt cx="3816350" cy="3816350"/>
          </a:xfrm>
        </p:grpSpPr>
        <p:sp>
          <p:nvSpPr>
            <p:cNvPr id="18" name="Freeform 18"/>
            <p:cNvSpPr/>
            <p:nvPr/>
          </p:nvSpPr>
          <p:spPr>
            <a:xfrm>
              <a:off x="2807494" y="2742468"/>
              <a:ext cx="3816350" cy="3816350"/>
            </a:xfrm>
            <a:custGeom>
              <a:avLst/>
              <a:gdLst/>
              <a:ahLst/>
              <a:cxnLst/>
              <a:rect l="0" t="0" r="0" b="0"/>
              <a:pathLst>
                <a:path w="302895" h="302657">
                  <a:moveTo>
                    <a:pt x="213770" y="0"/>
                  </a:moveTo>
                  <a:lnTo>
                    <a:pt x="89049" y="0"/>
                  </a:lnTo>
                  <a:cubicBezTo>
                    <a:pt x="39919" y="0"/>
                    <a:pt x="0" y="39843"/>
                    <a:pt x="0" y="89049"/>
                  </a:cubicBezTo>
                  <a:lnTo>
                    <a:pt x="0" y="213684"/>
                  </a:lnTo>
                  <a:cubicBezTo>
                    <a:pt x="0" y="262804"/>
                    <a:pt x="39910" y="302657"/>
                    <a:pt x="89049" y="302657"/>
                  </a:cubicBezTo>
                  <a:lnTo>
                    <a:pt x="213770" y="302657"/>
                  </a:lnTo>
                  <a:cubicBezTo>
                    <a:pt x="262976" y="302657"/>
                    <a:pt x="302895" y="262804"/>
                    <a:pt x="302895" y="213684"/>
                  </a:cubicBezTo>
                  <a:lnTo>
                    <a:pt x="302895" y="89049"/>
                  </a:lnTo>
                  <a:cubicBezTo>
                    <a:pt x="302895" y="39843"/>
                    <a:pt x="262976" y="0"/>
                    <a:pt x="213770" y="0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 flipH="1">
            <a:off x="7882657" y="2723418"/>
            <a:ext cx="1266825" cy="2759075"/>
            <a:chOff x="7882657" y="2723418"/>
            <a:chExt cx="1266825" cy="2759075"/>
          </a:xfrm>
        </p:grpSpPr>
        <p:sp>
          <p:nvSpPr>
            <p:cNvPr id="20" name="Freeform 20"/>
            <p:cNvSpPr/>
            <p:nvPr/>
          </p:nvSpPr>
          <p:spPr>
            <a:xfrm>
              <a:off x="7882657" y="2723418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024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21600000">
            <a:off x="7882657" y="-11906"/>
            <a:ext cx="1266825" cy="2759075"/>
            <a:chOff x="7882657" y="-11906"/>
            <a:chExt cx="1266825" cy="2759075"/>
          </a:xfrm>
        </p:grpSpPr>
        <p:sp>
          <p:nvSpPr>
            <p:cNvPr id="22" name="Freeform 22"/>
            <p:cNvSpPr/>
            <p:nvPr/>
          </p:nvSpPr>
          <p:spPr>
            <a:xfrm>
              <a:off x="7882657" y="-11906"/>
              <a:ext cx="1266825" cy="27590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flipH="1">
            <a:off x="5334719" y="723167"/>
            <a:ext cx="1277815" cy="1277815"/>
            <a:chOff x="5334719" y="723167"/>
            <a:chExt cx="1277815" cy="1277815"/>
          </a:xfrm>
        </p:grpSpPr>
        <p:sp>
          <p:nvSpPr>
            <p:cNvPr id="24" name="Freeform 24"/>
            <p:cNvSpPr/>
            <p:nvPr/>
          </p:nvSpPr>
          <p:spPr>
            <a:xfrm>
              <a:off x="5334719" y="723167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flipH="1">
            <a:off x="6599224" y="723167"/>
            <a:ext cx="1277815" cy="1277815"/>
            <a:chOff x="6599224" y="723167"/>
            <a:chExt cx="1277815" cy="1277815"/>
          </a:xfrm>
        </p:grpSpPr>
        <p:sp>
          <p:nvSpPr>
            <p:cNvPr id="26" name="Freeform 26"/>
            <p:cNvSpPr/>
            <p:nvPr/>
          </p:nvSpPr>
          <p:spPr>
            <a:xfrm>
              <a:off x="6599224" y="723167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flipH="1">
            <a:off x="7863729" y="723167"/>
            <a:ext cx="1277815" cy="1277815"/>
            <a:chOff x="7863729" y="723167"/>
            <a:chExt cx="1277815" cy="1277815"/>
          </a:xfrm>
        </p:grpSpPr>
        <p:sp>
          <p:nvSpPr>
            <p:cNvPr id="28" name="Freeform 28"/>
            <p:cNvSpPr/>
            <p:nvPr/>
          </p:nvSpPr>
          <p:spPr>
            <a:xfrm>
              <a:off x="7863729" y="723167"/>
              <a:ext cx="1277815" cy="127781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30" name="TextBox 30"/>
          <p:cNvSpPr txBox="1"/>
          <p:nvPr/>
        </p:nvSpPr>
        <p:spPr>
          <a:xfrm rot="21600000">
            <a:off x="574601" y="2368332"/>
            <a:ext cx="4876856" cy="1143000"/>
          </a:xfrm>
          <a:prstGeom prst="rect">
            <a:avLst/>
          </a:prstGeom>
        </p:spPr>
        <p:txBody>
          <a:bodyPr lIns="0" tIns="108000" rIns="0" bIns="0" rtlCol="0" anchor="t"/>
          <a:lstStyle/>
          <a:p>
            <a:pPr algn="l">
              <a:lnSpc>
                <a:spcPts val="9000"/>
              </a:lnSpc>
            </a:pPr>
            <a:r>
              <a:rPr lang="en-US" sz="7500" b="0" i="0" spc="0">
                <a:solidFill>
                  <a:srgbClr val="1B5153">
                    <a:alpha val="100000"/>
                  </a:srgbClr>
                </a:solidFill>
                <a:latin typeface="Archivo Black"/>
              </a:rPr>
              <a:t>"</a:t>
            </a:r>
          </a:p>
        </p:txBody>
      </p:sp>
      <p:sp>
        <p:nvSpPr>
          <p:cNvPr id="31" name="TextBox 31"/>
          <p:cNvSpPr txBox="1"/>
          <p:nvPr/>
        </p:nvSpPr>
        <p:spPr>
          <a:xfrm rot="21600000">
            <a:off x="610319" y="3356551"/>
            <a:ext cx="4519669" cy="2133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530"/>
              </a:lnSpc>
            </a:pP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IBM Plex Serif"/>
              </a:rPr>
              <a:t>2. How many cryptocurrencies are there? What are they worth?</a:t>
            </a:r>
          </a:p>
          <a:p>
            <a:pPr algn="l">
              <a:lnSpc>
                <a:spcPts val="1530"/>
              </a:lnSpc>
            </a:pPr>
            <a:r>
              <a:rPr lang="en-US" sz="1275" b="0" i="0" spc="0">
                <a:solidFill>
                  <a:srgbClr val="000000">
                    <a:alpha val="100000"/>
                  </a:srgbClr>
                </a:solidFill>
                <a:latin typeface="IBM Plex Serif"/>
              </a:rPr>
              <a:t>More than 13,000 different cryptocurrencies are traded publicly, according to Nomics.com, a market research website. And cryptocurrencies continue to proliferate, raising money through initial coin offerings, or ICOs. The total value of all cryptocurrencies on Oct. 22, 2021, was more than $2.5 trillion, having fallen off an all-time high above $2.6 trillion days earlier. The total value of all bitcoins, the most popular digital currency, was pegged at about $1.2 trillion.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9753600" cy="54864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5" name="Freeform 5"/>
            <p:cNvSpPr/>
            <p:nvPr/>
          </p: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 rot="21600000">
            <a:off x="6268169" y="0"/>
            <a:ext cx="485775" cy="727547"/>
            <a:chOff x="6268169" y="0"/>
            <a:chExt cx="485775" cy="727547"/>
          </a:xfrm>
        </p:grpSpPr>
        <p:sp>
          <p:nvSpPr>
            <p:cNvPr id="7" name="Freeform 7"/>
            <p:cNvSpPr/>
            <p:nvPr/>
          </p:nvSpPr>
          <p:spPr>
            <a:xfrm>
              <a:off x="6268169" y="0"/>
              <a:ext cx="485775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10800000">
            <a:off x="6606012" y="0"/>
            <a:ext cx="959439" cy="727075"/>
            <a:chOff x="6606012" y="0"/>
            <a:chExt cx="959439" cy="727075"/>
          </a:xfrm>
        </p:grpSpPr>
        <p:sp>
          <p:nvSpPr>
            <p:cNvPr id="9" name="Freeform 9"/>
            <p:cNvSpPr/>
            <p:nvPr/>
          </p:nvSpPr>
          <p:spPr>
            <a:xfrm>
              <a:off x="6606012" y="0"/>
              <a:ext cx="959439" cy="727075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21600000">
            <a:off x="8292667" y="0"/>
            <a:ext cx="734291" cy="734291"/>
            <a:chOff x="8292667" y="0"/>
            <a:chExt cx="734291" cy="734291"/>
          </a:xfrm>
        </p:grpSpPr>
        <p:sp>
          <p:nvSpPr>
            <p:cNvPr id="11" name="Freeform 11"/>
            <p:cNvSpPr/>
            <p:nvPr/>
          </p:nvSpPr>
          <p:spPr>
            <a:xfrm>
              <a:off x="8292667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65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9019309" y="0"/>
            <a:ext cx="734291" cy="734291"/>
            <a:chOff x="9019309" y="0"/>
            <a:chExt cx="734291" cy="734291"/>
          </a:xfrm>
        </p:grpSpPr>
        <p:sp>
          <p:nvSpPr>
            <p:cNvPr id="13" name="Freeform 13"/>
            <p:cNvSpPr/>
            <p:nvPr/>
          </p:nvSpPr>
          <p:spPr>
            <a:xfrm>
              <a:off x="9019309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3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1600000">
            <a:off x="7566025" y="0"/>
            <a:ext cx="734291" cy="734291"/>
            <a:chOff x="7566025" y="0"/>
            <a:chExt cx="734291" cy="734291"/>
          </a:xfrm>
        </p:grpSpPr>
        <p:sp>
          <p:nvSpPr>
            <p:cNvPr id="15" name="Freeform 15"/>
            <p:cNvSpPr/>
            <p:nvPr/>
          </p:nvSpPr>
          <p:spPr>
            <a:xfrm>
              <a:off x="7566025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4A90E2">
                <a:alpha val="100000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 rot="21600000">
            <a:off x="574601" y="197086"/>
            <a:ext cx="6730262" cy="3143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475"/>
              </a:lnSpc>
            </a:pPr>
            <a:r>
              <a:rPr lang="en-US" sz="2250" b="1" i="0" spc="0">
                <a:solidFill>
                  <a:srgbClr val="4A90E2">
                    <a:alpha val="100000"/>
                  </a:srgbClr>
                </a:solidFill>
                <a:latin typeface="IBM Plex Serif"/>
              </a:rPr>
              <a:t>Market Cap for the Whole Cryptocurrency</a:t>
            </a:r>
          </a:p>
        </p:txBody>
      </p:sp>
      <p:grpSp>
        <p:nvGrpSpPr>
          <p:cNvPr id="19" name="Group 19"/>
          <p:cNvGrpSpPr/>
          <p:nvPr/>
        </p:nvGrpSpPr>
        <p:grpSpPr>
          <a:xfrm rot="16200000">
            <a:off x="8269213" y="250775"/>
            <a:ext cx="520700" cy="520700"/>
            <a:chOff x="8269213" y="250775"/>
            <a:chExt cx="520700" cy="520700"/>
          </a:xfrm>
        </p:grpSpPr>
        <p:sp>
          <p:nvSpPr>
            <p:cNvPr id="18" name="Freeform 18"/>
            <p:cNvSpPr/>
            <p:nvPr/>
          </p:nvSpPr>
          <p:spPr>
            <a:xfrm>
              <a:off x="8269213" y="250775"/>
              <a:ext cx="520700" cy="5207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6200000">
            <a:off x="9105032" y="249572"/>
            <a:ext cx="520700" cy="520700"/>
            <a:chOff x="9105032" y="249572"/>
            <a:chExt cx="520700" cy="520700"/>
          </a:xfrm>
        </p:grpSpPr>
        <p:sp>
          <p:nvSpPr>
            <p:cNvPr id="20" name="Freeform 20"/>
            <p:cNvSpPr/>
            <p:nvPr/>
          </p:nvSpPr>
          <p:spPr>
            <a:xfrm>
              <a:off x="9105032" y="249572"/>
              <a:ext cx="520700" cy="5207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778645" y="906088"/>
            <a:ext cx="7362723" cy="43891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99293" y="0"/>
            <a:ext cx="6438900" cy="727547"/>
            <a:chOff x="-99293" y="0"/>
            <a:chExt cx="6438900" cy="727547"/>
          </a:xfrm>
        </p:grpSpPr>
        <p:sp>
          <p:nvSpPr>
            <p:cNvPr id="4" name="Freeform 4"/>
            <p:cNvSpPr/>
            <p:nvPr/>
          </p:nvSpPr>
          <p:spPr>
            <a:xfrm>
              <a:off x="-99293" y="0"/>
              <a:ext cx="643890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6268169" y="0"/>
            <a:ext cx="485775" cy="727547"/>
            <a:chOff x="6268169" y="0"/>
            <a:chExt cx="485775" cy="727547"/>
          </a:xfrm>
        </p:grpSpPr>
        <p:sp>
          <p:nvSpPr>
            <p:cNvPr id="6" name="Freeform 6"/>
            <p:cNvSpPr/>
            <p:nvPr/>
          </p:nvSpPr>
          <p:spPr>
            <a:xfrm>
              <a:off x="6268169" y="0"/>
              <a:ext cx="485775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0800000">
            <a:off x="6606012" y="0"/>
            <a:ext cx="959439" cy="727075"/>
            <a:chOff x="6606012" y="0"/>
            <a:chExt cx="959439" cy="727075"/>
          </a:xfrm>
        </p:grpSpPr>
        <p:sp>
          <p:nvSpPr>
            <p:cNvPr id="8" name="Freeform 8"/>
            <p:cNvSpPr/>
            <p:nvPr/>
          </p:nvSpPr>
          <p:spPr>
            <a:xfrm>
              <a:off x="6606012" y="0"/>
              <a:ext cx="959439" cy="727075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8292667" y="0"/>
            <a:ext cx="734291" cy="734291"/>
            <a:chOff x="8292667" y="0"/>
            <a:chExt cx="734291" cy="734291"/>
          </a:xfrm>
        </p:grpSpPr>
        <p:sp>
          <p:nvSpPr>
            <p:cNvPr id="10" name="Freeform 10"/>
            <p:cNvSpPr/>
            <p:nvPr/>
          </p:nvSpPr>
          <p:spPr>
            <a:xfrm>
              <a:off x="8292667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65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9019309" y="0"/>
            <a:ext cx="734291" cy="734291"/>
            <a:chOff x="9019309" y="0"/>
            <a:chExt cx="734291" cy="734291"/>
          </a:xfrm>
        </p:grpSpPr>
        <p:sp>
          <p:nvSpPr>
            <p:cNvPr id="12" name="Freeform 12"/>
            <p:cNvSpPr/>
            <p:nvPr/>
          </p:nvSpPr>
          <p:spPr>
            <a:xfrm>
              <a:off x="9019309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3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7566025" y="0"/>
            <a:ext cx="734291" cy="734291"/>
            <a:chOff x="7566025" y="0"/>
            <a:chExt cx="734291" cy="734291"/>
          </a:xfrm>
        </p:grpSpPr>
        <p:sp>
          <p:nvSpPr>
            <p:cNvPr id="14" name="Freeform 14"/>
            <p:cNvSpPr/>
            <p:nvPr/>
          </p:nvSpPr>
          <p:spPr>
            <a:xfrm>
              <a:off x="7566025" y="0"/>
              <a:ext cx="734291" cy="73429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4100">
                <a:alpha val="100000"/>
              </a:srgbClr>
            </a:solidFill>
          </p:spPr>
        </p:sp>
      </p:grpSp>
      <p:sp>
        <p:nvSpPr>
          <p:cNvPr id="16" name="TextBox 16"/>
          <p:cNvSpPr txBox="1"/>
          <p:nvPr/>
        </p:nvSpPr>
        <p:spPr>
          <a:xfrm rot="21600000">
            <a:off x="6423744" y="2401094"/>
            <a:ext cx="2507513" cy="228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200" b="0" i="0" spc="0">
                <a:solidFill>
                  <a:srgbClr val="F9F7EF">
                    <a:alpha val="100000"/>
                  </a:srgbClr>
                </a:solidFill>
                <a:latin typeface="Lato"/>
              </a:rPr>
              <a:t>Top 5 Biggest Crypto Currencies </a:t>
            </a:r>
          </a:p>
        </p:txBody>
      </p:sp>
      <p:sp>
        <p:nvSpPr>
          <p:cNvPr id="17" name="TextBox 17"/>
          <p:cNvSpPr txBox="1"/>
          <p:nvPr/>
        </p:nvSpPr>
        <p:spPr>
          <a:xfrm rot="21600000">
            <a:off x="491257" y="191076"/>
            <a:ext cx="3971981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640"/>
              </a:lnSpc>
            </a:pPr>
            <a:r>
              <a:rPr lang="en-US" sz="2400" b="1" i="0" spc="0">
                <a:solidFill>
                  <a:srgbClr val="F9F7EF">
                    <a:alpha val="100000"/>
                  </a:srgbClr>
                </a:solidFill>
                <a:latin typeface="Literata"/>
              </a:rPr>
              <a:t>Top 5 Market cap crypto</a:t>
            </a:r>
          </a:p>
        </p:txBody>
      </p:sp>
      <p:cxnSp>
        <p:nvCxnSpPr>
          <p:cNvPr id="18" name="Straight Connector 18"/>
          <p:cNvCxnSpPr>
            <a:cxnSpLocks/>
          </p:cNvCxnSpPr>
          <p:nvPr/>
        </p:nvCxnSpPr>
        <p:spPr>
          <a:xfrm rot="21600000">
            <a:off x="3707606" y="815163"/>
            <a:ext cx="4213225" cy="0"/>
          </a:xfrm>
          <a:prstGeom prst="line">
            <a:avLst/>
          </a:prstGeom>
          <a:ln w="38100" cap="rnd">
            <a:solidFill>
              <a:srgbClr val="000000">
                <a:alpha val="4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9"/>
          <p:cNvSpPr txBox="1"/>
          <p:nvPr/>
        </p:nvSpPr>
        <p:spPr>
          <a:xfrm rot="21600000">
            <a:off x="8417644" y="1121153"/>
            <a:ext cx="1249419" cy="51435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l">
              <a:lnSpc>
                <a:spcPts val="4050"/>
              </a:lnSpc>
            </a:pPr>
            <a:r>
              <a:rPr lang="en-US" sz="2700" b="1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2021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52313" y="2145636"/>
            <a:ext cx="6053138" cy="2738438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 rot="21600000">
            <a:off x="6430491" y="2941141"/>
            <a:ext cx="1662169" cy="29527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1" spc="0">
                <a:solidFill>
                  <a:srgbClr val="FFFFFF">
                    <a:alpha val="100000"/>
                  </a:srgbClr>
                </a:solidFill>
                <a:latin typeface="Lato"/>
              </a:rPr>
              <a:t>Bitcoin 60.8%</a:t>
            </a:r>
          </a:p>
        </p:txBody>
      </p:sp>
      <p:sp>
        <p:nvSpPr>
          <p:cNvPr id="22" name="TextBox 22"/>
          <p:cNvSpPr txBox="1"/>
          <p:nvPr/>
        </p:nvSpPr>
        <p:spPr>
          <a:xfrm rot="21600000">
            <a:off x="6430491" y="3222129"/>
            <a:ext cx="1662169" cy="285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1" spc="0">
                <a:solidFill>
                  <a:srgbClr val="FFFFFF">
                    <a:alpha val="100000"/>
                  </a:srgbClr>
                </a:solidFill>
                <a:latin typeface="Lato"/>
              </a:rPr>
              <a:t>Ethereum 26.5% </a:t>
            </a:r>
          </a:p>
        </p:txBody>
      </p:sp>
      <p:sp>
        <p:nvSpPr>
          <p:cNvPr id="23" name="TextBox 23"/>
          <p:cNvSpPr txBox="1"/>
          <p:nvPr/>
        </p:nvSpPr>
        <p:spPr>
          <a:xfrm rot="21600000">
            <a:off x="6430491" y="3507879"/>
            <a:ext cx="1662169" cy="285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1" spc="0">
                <a:solidFill>
                  <a:srgbClr val="FFFFFF">
                    <a:alpha val="100000"/>
                  </a:srgbClr>
                </a:solidFill>
                <a:latin typeface="Lato"/>
              </a:rPr>
              <a:t>Binance Coin 5.2%</a:t>
            </a:r>
          </a:p>
        </p:txBody>
      </p:sp>
      <p:sp>
        <p:nvSpPr>
          <p:cNvPr id="24" name="TextBox 24"/>
          <p:cNvSpPr txBox="1"/>
          <p:nvPr/>
        </p:nvSpPr>
        <p:spPr>
          <a:xfrm rot="21600000">
            <a:off x="6430491" y="3750766"/>
            <a:ext cx="1662169" cy="285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1" spc="0">
                <a:solidFill>
                  <a:srgbClr val="FFFFFF">
                    <a:alpha val="100000"/>
                  </a:srgbClr>
                </a:solidFill>
                <a:latin typeface="Lato"/>
              </a:rPr>
              <a:t>Tether 4.1%</a:t>
            </a:r>
          </a:p>
        </p:txBody>
      </p:sp>
      <p:sp>
        <p:nvSpPr>
          <p:cNvPr id="25" name="TextBox 25"/>
          <p:cNvSpPr txBox="1"/>
          <p:nvPr/>
        </p:nvSpPr>
        <p:spPr>
          <a:xfrm rot="21600000">
            <a:off x="6430491" y="4031754"/>
            <a:ext cx="1662169" cy="2857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50"/>
              </a:lnSpc>
            </a:pPr>
            <a:r>
              <a:rPr lang="en-US" sz="1500" b="1" i="1" spc="0">
                <a:solidFill>
                  <a:srgbClr val="FFFFFF">
                    <a:alpha val="100000"/>
                  </a:srgbClr>
                </a:solidFill>
                <a:latin typeface="Lato"/>
              </a:rPr>
              <a:t>Solana 3.5%</a:t>
            </a:r>
          </a:p>
        </p:txBody>
      </p:sp>
      <p:grpSp>
        <p:nvGrpSpPr>
          <p:cNvPr id="27" name="Group 27"/>
          <p:cNvGrpSpPr/>
          <p:nvPr/>
        </p:nvGrpSpPr>
        <p:grpSpPr>
          <a:xfrm rot="5388136">
            <a:off x="7448229" y="2518154"/>
            <a:ext cx="226417" cy="444553"/>
            <a:chOff x="7448229" y="2518154"/>
            <a:chExt cx="226417" cy="444553"/>
          </a:xfrm>
        </p:grpSpPr>
        <p:sp>
          <p:nvSpPr>
            <p:cNvPr id="26" name="Freeform 26"/>
            <p:cNvSpPr/>
            <p:nvPr/>
          </p:nvSpPr>
          <p:spPr>
            <a:xfrm>
              <a:off x="7448229" y="2518154"/>
              <a:ext cx="226417" cy="444553"/>
            </a:xfrm>
            <a:custGeom>
              <a:avLst/>
              <a:gdLst/>
              <a:ahLst/>
              <a:cxnLst/>
              <a:rect l="0" t="0" r="0" b="0"/>
              <a:pathLst>
                <a:path w="202959" h="302876">
                  <a:moveTo>
                    <a:pt x="50968" y="0"/>
                  </a:moveTo>
                  <a:lnTo>
                    <a:pt x="0" y="50873"/>
                  </a:lnTo>
                  <a:lnTo>
                    <a:pt x="101022" y="151562"/>
                  </a:lnTo>
                  <a:lnTo>
                    <a:pt x="0" y="252089"/>
                  </a:lnTo>
                  <a:lnTo>
                    <a:pt x="50968" y="302876"/>
                  </a:lnTo>
                  <a:lnTo>
                    <a:pt x="202959" y="151562"/>
                  </a:lnTo>
                  <a:lnTo>
                    <a:pt x="50968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5033372" y="3388519"/>
            <a:ext cx="95250" cy="95250"/>
            <a:chOff x="5033372" y="3388519"/>
            <a:chExt cx="95250" cy="95250"/>
          </a:xfrm>
        </p:grpSpPr>
        <p:sp>
          <p:nvSpPr>
            <p:cNvPr id="4" name="Freeform 4"/>
            <p:cNvSpPr/>
            <p:nvPr/>
          </p:nvSpPr>
          <p:spPr>
            <a:xfrm>
              <a:off x="5033372" y="3388519"/>
              <a:ext cx="95250" cy="95250"/>
            </a:xfrm>
            <a:custGeom>
              <a:avLst/>
              <a:gdLst/>
              <a:ahLst/>
              <a:cxnLst/>
              <a:rect l="0" t="0" r="0" b="0"/>
              <a:pathLst>
                <a:path w="304797" h="278549">
                  <a:moveTo>
                    <a:pt x="222847" y="167488"/>
                  </a:moveTo>
                  <a:cubicBezTo>
                    <a:pt x="206559" y="189128"/>
                    <a:pt x="152352" y="194662"/>
                    <a:pt x="152352" y="194662"/>
                  </a:cubicBezTo>
                  <a:cubicBezTo>
                    <a:pt x="152352" y="194662"/>
                    <a:pt x="96907" y="189328"/>
                    <a:pt x="80601" y="167954"/>
                  </a:cubicBezTo>
                  <a:cubicBezTo>
                    <a:pt x="2362" y="167964"/>
                    <a:pt x="0" y="278549"/>
                    <a:pt x="0" y="278549"/>
                  </a:cubicBezTo>
                  <a:lnTo>
                    <a:pt x="304714" y="278549"/>
                  </a:lnTo>
                  <a:cubicBezTo>
                    <a:pt x="304686" y="278549"/>
                    <a:pt x="310829" y="167488"/>
                    <a:pt x="222847" y="167488"/>
                  </a:cubicBezTo>
                  <a:close/>
                  <a:moveTo>
                    <a:pt x="215094" y="62408"/>
                  </a:moveTo>
                  <a:cubicBezTo>
                    <a:pt x="215094" y="96850"/>
                    <a:pt x="186757" y="162754"/>
                    <a:pt x="151790" y="162754"/>
                  </a:cubicBezTo>
                  <a:cubicBezTo>
                    <a:pt x="116834" y="162754"/>
                    <a:pt x="88487" y="96850"/>
                    <a:pt x="88487" y="62408"/>
                  </a:cubicBezTo>
                  <a:cubicBezTo>
                    <a:pt x="88487" y="27975"/>
                    <a:pt x="116843" y="0"/>
                    <a:pt x="151790" y="0"/>
                  </a:cubicBezTo>
                  <a:cubicBezTo>
                    <a:pt x="186738" y="0"/>
                    <a:pt x="215094" y="27937"/>
                    <a:pt x="215094" y="62408"/>
                  </a:cubicBez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1208656" y="4739314"/>
            <a:ext cx="305102" cy="300335"/>
            <a:chOff x="1208656" y="4739314"/>
            <a:chExt cx="305102" cy="300335"/>
          </a:xfrm>
        </p:grpSpPr>
        <p:sp>
          <p:nvSpPr>
            <p:cNvPr id="6" name="Freeform 6"/>
            <p:cNvSpPr/>
            <p:nvPr/>
          </p:nvSpPr>
          <p:spPr>
            <a:xfrm>
              <a:off x="1208656" y="4739314"/>
              <a:ext cx="305102" cy="300335"/>
            </a:xfrm>
            <a:custGeom>
              <a:avLst/>
              <a:gdLst/>
              <a:ahLst/>
              <a:cxnLst/>
              <a:rect l="0" t="0" r="0" b="0"/>
              <a:pathLst>
                <a:path w="304800" h="299028">
                  <a:moveTo>
                    <a:pt x="0" y="299028"/>
                  </a:moveTo>
                  <a:lnTo>
                    <a:pt x="304800" y="299028"/>
                  </a:lnTo>
                  <a:lnTo>
                    <a:pt x="304800" y="279778"/>
                  </a:lnTo>
                  <a:lnTo>
                    <a:pt x="285550" y="279778"/>
                  </a:lnTo>
                  <a:lnTo>
                    <a:pt x="285550" y="117110"/>
                  </a:lnTo>
                  <a:lnTo>
                    <a:pt x="179032" y="87916"/>
                  </a:lnTo>
                  <a:lnTo>
                    <a:pt x="179032" y="279454"/>
                  </a:lnTo>
                  <a:lnTo>
                    <a:pt x="164592" y="279454"/>
                  </a:lnTo>
                  <a:lnTo>
                    <a:pt x="164592" y="0"/>
                  </a:lnTo>
                  <a:lnTo>
                    <a:pt x="19250" y="28880"/>
                  </a:lnTo>
                  <a:lnTo>
                    <a:pt x="19250" y="279778"/>
                  </a:lnTo>
                  <a:lnTo>
                    <a:pt x="0" y="279778"/>
                  </a:lnTo>
                  <a:lnTo>
                    <a:pt x="0" y="299028"/>
                  </a:lnTo>
                  <a:close/>
                  <a:moveTo>
                    <a:pt x="241916" y="142132"/>
                  </a:moveTo>
                  <a:lnTo>
                    <a:pt x="261166" y="142132"/>
                  </a:lnTo>
                  <a:lnTo>
                    <a:pt x="261166" y="167154"/>
                  </a:lnTo>
                  <a:lnTo>
                    <a:pt x="241916" y="167154"/>
                  </a:lnTo>
                  <a:lnTo>
                    <a:pt x="241916" y="142132"/>
                  </a:lnTo>
                  <a:close/>
                  <a:moveTo>
                    <a:pt x="241916" y="186728"/>
                  </a:moveTo>
                  <a:lnTo>
                    <a:pt x="261166" y="186728"/>
                  </a:lnTo>
                  <a:lnTo>
                    <a:pt x="261166" y="211750"/>
                  </a:lnTo>
                  <a:lnTo>
                    <a:pt x="241916" y="211750"/>
                  </a:lnTo>
                  <a:lnTo>
                    <a:pt x="241916" y="186728"/>
                  </a:lnTo>
                  <a:close/>
                  <a:moveTo>
                    <a:pt x="241916" y="231324"/>
                  </a:moveTo>
                  <a:lnTo>
                    <a:pt x="261166" y="231324"/>
                  </a:lnTo>
                  <a:lnTo>
                    <a:pt x="261166" y="256346"/>
                  </a:lnTo>
                  <a:lnTo>
                    <a:pt x="241916" y="256346"/>
                  </a:lnTo>
                  <a:lnTo>
                    <a:pt x="241916" y="231324"/>
                  </a:lnTo>
                  <a:close/>
                  <a:moveTo>
                    <a:pt x="203092" y="142132"/>
                  </a:moveTo>
                  <a:lnTo>
                    <a:pt x="222342" y="142132"/>
                  </a:lnTo>
                  <a:lnTo>
                    <a:pt x="222342" y="167154"/>
                  </a:lnTo>
                  <a:lnTo>
                    <a:pt x="203092" y="167154"/>
                  </a:lnTo>
                  <a:lnTo>
                    <a:pt x="203092" y="142132"/>
                  </a:lnTo>
                  <a:close/>
                  <a:moveTo>
                    <a:pt x="203092" y="186728"/>
                  </a:moveTo>
                  <a:lnTo>
                    <a:pt x="222342" y="186728"/>
                  </a:lnTo>
                  <a:lnTo>
                    <a:pt x="222342" y="211750"/>
                  </a:lnTo>
                  <a:lnTo>
                    <a:pt x="203092" y="211750"/>
                  </a:lnTo>
                  <a:lnTo>
                    <a:pt x="203092" y="186728"/>
                  </a:lnTo>
                  <a:close/>
                  <a:moveTo>
                    <a:pt x="203092" y="231324"/>
                  </a:moveTo>
                  <a:lnTo>
                    <a:pt x="222342" y="231324"/>
                  </a:lnTo>
                  <a:lnTo>
                    <a:pt x="222342" y="256346"/>
                  </a:lnTo>
                  <a:lnTo>
                    <a:pt x="203092" y="256346"/>
                  </a:lnTo>
                  <a:lnTo>
                    <a:pt x="203092" y="231324"/>
                  </a:lnTo>
                  <a:close/>
                  <a:moveTo>
                    <a:pt x="120958" y="53264"/>
                  </a:moveTo>
                  <a:lnTo>
                    <a:pt x="140208" y="53264"/>
                  </a:lnTo>
                  <a:lnTo>
                    <a:pt x="140208" y="78286"/>
                  </a:lnTo>
                  <a:lnTo>
                    <a:pt x="120958" y="78286"/>
                  </a:lnTo>
                  <a:lnTo>
                    <a:pt x="120958" y="53264"/>
                  </a:lnTo>
                  <a:close/>
                  <a:moveTo>
                    <a:pt x="120958" y="97860"/>
                  </a:moveTo>
                  <a:lnTo>
                    <a:pt x="140208" y="97860"/>
                  </a:lnTo>
                  <a:lnTo>
                    <a:pt x="140208" y="122882"/>
                  </a:lnTo>
                  <a:lnTo>
                    <a:pt x="120958" y="122882"/>
                  </a:lnTo>
                  <a:lnTo>
                    <a:pt x="120958" y="97860"/>
                  </a:lnTo>
                  <a:close/>
                  <a:moveTo>
                    <a:pt x="120958" y="142132"/>
                  </a:moveTo>
                  <a:lnTo>
                    <a:pt x="140208" y="142132"/>
                  </a:lnTo>
                  <a:lnTo>
                    <a:pt x="140208" y="167154"/>
                  </a:lnTo>
                  <a:lnTo>
                    <a:pt x="120958" y="167154"/>
                  </a:lnTo>
                  <a:lnTo>
                    <a:pt x="120958" y="142132"/>
                  </a:lnTo>
                  <a:close/>
                  <a:moveTo>
                    <a:pt x="120958" y="186728"/>
                  </a:moveTo>
                  <a:lnTo>
                    <a:pt x="140208" y="186728"/>
                  </a:lnTo>
                  <a:lnTo>
                    <a:pt x="140208" y="211750"/>
                  </a:lnTo>
                  <a:lnTo>
                    <a:pt x="120958" y="211750"/>
                  </a:lnTo>
                  <a:lnTo>
                    <a:pt x="120958" y="186728"/>
                  </a:lnTo>
                  <a:close/>
                  <a:moveTo>
                    <a:pt x="82134" y="53264"/>
                  </a:moveTo>
                  <a:lnTo>
                    <a:pt x="101384" y="53264"/>
                  </a:lnTo>
                  <a:lnTo>
                    <a:pt x="101384" y="78286"/>
                  </a:lnTo>
                  <a:lnTo>
                    <a:pt x="82134" y="78286"/>
                  </a:lnTo>
                  <a:cubicBezTo>
                    <a:pt x="82134" y="78286"/>
                    <a:pt x="82134" y="53264"/>
                    <a:pt x="82134" y="53264"/>
                  </a:cubicBezTo>
                  <a:close/>
                  <a:moveTo>
                    <a:pt x="82134" y="97860"/>
                  </a:moveTo>
                  <a:lnTo>
                    <a:pt x="101384" y="97860"/>
                  </a:lnTo>
                  <a:lnTo>
                    <a:pt x="101384" y="122882"/>
                  </a:lnTo>
                  <a:lnTo>
                    <a:pt x="82134" y="122882"/>
                  </a:lnTo>
                  <a:cubicBezTo>
                    <a:pt x="82134" y="122882"/>
                    <a:pt x="82134" y="97860"/>
                    <a:pt x="82134" y="97860"/>
                  </a:cubicBezTo>
                  <a:close/>
                  <a:moveTo>
                    <a:pt x="82134" y="142132"/>
                  </a:moveTo>
                  <a:lnTo>
                    <a:pt x="101384" y="142132"/>
                  </a:lnTo>
                  <a:lnTo>
                    <a:pt x="101384" y="167154"/>
                  </a:lnTo>
                  <a:lnTo>
                    <a:pt x="82134" y="167154"/>
                  </a:lnTo>
                  <a:cubicBezTo>
                    <a:pt x="82134" y="167164"/>
                    <a:pt x="82134" y="142132"/>
                    <a:pt x="82134" y="142132"/>
                  </a:cubicBezTo>
                  <a:close/>
                  <a:moveTo>
                    <a:pt x="82134" y="186728"/>
                  </a:moveTo>
                  <a:lnTo>
                    <a:pt x="101384" y="186728"/>
                  </a:lnTo>
                  <a:lnTo>
                    <a:pt x="101384" y="211750"/>
                  </a:lnTo>
                  <a:lnTo>
                    <a:pt x="82134" y="211750"/>
                  </a:lnTo>
                  <a:cubicBezTo>
                    <a:pt x="82134" y="211760"/>
                    <a:pt x="82134" y="186728"/>
                    <a:pt x="82134" y="186728"/>
                  </a:cubicBezTo>
                  <a:close/>
                  <a:moveTo>
                    <a:pt x="43310" y="53264"/>
                  </a:moveTo>
                  <a:lnTo>
                    <a:pt x="62560" y="53264"/>
                  </a:lnTo>
                  <a:lnTo>
                    <a:pt x="62560" y="78286"/>
                  </a:lnTo>
                  <a:lnTo>
                    <a:pt x="43310" y="78286"/>
                  </a:lnTo>
                  <a:lnTo>
                    <a:pt x="43310" y="53264"/>
                  </a:lnTo>
                  <a:close/>
                  <a:moveTo>
                    <a:pt x="43310" y="97860"/>
                  </a:moveTo>
                  <a:lnTo>
                    <a:pt x="62560" y="97860"/>
                  </a:lnTo>
                  <a:lnTo>
                    <a:pt x="62560" y="122882"/>
                  </a:lnTo>
                  <a:lnTo>
                    <a:pt x="43310" y="122882"/>
                  </a:lnTo>
                  <a:lnTo>
                    <a:pt x="43310" y="97860"/>
                  </a:lnTo>
                  <a:close/>
                  <a:moveTo>
                    <a:pt x="43310" y="142132"/>
                  </a:moveTo>
                  <a:lnTo>
                    <a:pt x="62560" y="142132"/>
                  </a:lnTo>
                  <a:lnTo>
                    <a:pt x="62560" y="167154"/>
                  </a:lnTo>
                  <a:lnTo>
                    <a:pt x="43310" y="167154"/>
                  </a:lnTo>
                  <a:lnTo>
                    <a:pt x="43310" y="142132"/>
                  </a:lnTo>
                  <a:close/>
                  <a:moveTo>
                    <a:pt x="43310" y="186728"/>
                  </a:moveTo>
                  <a:lnTo>
                    <a:pt x="62560" y="186728"/>
                  </a:lnTo>
                  <a:lnTo>
                    <a:pt x="62560" y="211750"/>
                  </a:lnTo>
                  <a:lnTo>
                    <a:pt x="43310" y="211750"/>
                  </a:lnTo>
                  <a:lnTo>
                    <a:pt x="43310" y="186728"/>
                  </a:lnTo>
                  <a:close/>
                </a:path>
              </a:pathLst>
            </a:custGeom>
            <a:solidFill>
              <a:srgbClr val="F9F7EF">
                <a:alpha val="100000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281431" y="699031"/>
            <a:ext cx="6023778" cy="438912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1876351" y="102561"/>
            <a:ext cx="5424544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000000">
                    <a:alpha val="100000"/>
                  </a:srgbClr>
                </a:solidFill>
                <a:latin typeface="Montserrat"/>
              </a:rPr>
              <a:t>1 Year Market Cap % Change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sp>
        <p:nvSpPr>
          <p:cNvPr id="4" name="TextBox 4"/>
          <p:cNvSpPr txBox="1"/>
          <p:nvPr/>
        </p:nvSpPr>
        <p:spPr>
          <a:xfrm rot="21600000">
            <a:off x="769069" y="114281"/>
            <a:ext cx="8162981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>
                <a:solidFill>
                  <a:srgbClr val="F9F7EF">
                    <a:alpha val="100000"/>
                  </a:srgbClr>
                </a:solidFill>
                <a:latin typeface="Montserrat"/>
              </a:rPr>
              <a:t>Which investments gives the biggest revenue?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902544" y="1047973"/>
            <a:ext cx="5924550" cy="40767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5153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38395" y="0"/>
            <a:ext cx="8566150" cy="727547"/>
            <a:chOff x="-38395" y="0"/>
            <a:chExt cx="8566150" cy="727547"/>
          </a:xfrm>
        </p:grpSpPr>
        <p:sp>
          <p:nvSpPr>
            <p:cNvPr id="4" name="Freeform 4"/>
            <p:cNvSpPr/>
            <p:nvPr/>
          </p:nvSpPr>
          <p:spPr>
            <a:xfrm>
              <a:off x="-38395" y="0"/>
              <a:ext cx="8566150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8456318" y="0"/>
            <a:ext cx="485775" cy="727547"/>
            <a:chOff x="8456318" y="0"/>
            <a:chExt cx="485775" cy="727547"/>
          </a:xfrm>
        </p:grpSpPr>
        <p:sp>
          <p:nvSpPr>
            <p:cNvPr id="6" name="Freeform 6"/>
            <p:cNvSpPr/>
            <p:nvPr/>
          </p:nvSpPr>
          <p:spPr>
            <a:xfrm>
              <a:off x="8456318" y="0"/>
              <a:ext cx="485775" cy="727547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0800000">
            <a:off x="8794161" y="0"/>
            <a:ext cx="959439" cy="727075"/>
            <a:chOff x="8794161" y="0"/>
            <a:chExt cx="959439" cy="727075"/>
          </a:xfrm>
        </p:grpSpPr>
        <p:sp>
          <p:nvSpPr>
            <p:cNvPr id="8" name="Freeform 8"/>
            <p:cNvSpPr/>
            <p:nvPr/>
          </p:nvSpPr>
          <p:spPr>
            <a:xfrm>
              <a:off x="8794161" y="0"/>
              <a:ext cx="959439" cy="727075"/>
            </a:xfrm>
            <a:custGeom>
              <a:avLst/>
              <a:gdLst/>
              <a:ahLst/>
              <a:cxnLst/>
              <a:rect l="0" t="0" r="0" b="0"/>
              <a:pathLst>
                <a:path w="304800" h="230505">
                  <a:moveTo>
                    <a:pt x="230505" y="0"/>
                  </a:moveTo>
                  <a:cubicBezTo>
                    <a:pt x="102870" y="0"/>
                    <a:pt x="0" y="102870"/>
                    <a:pt x="0" y="230505"/>
                  </a:cubicBezTo>
                  <a:lnTo>
                    <a:pt x="0" y="230505"/>
                  </a:lnTo>
                  <a:lnTo>
                    <a:pt x="304800" y="230505"/>
                  </a:lnTo>
                  <a:lnTo>
                    <a:pt x="304800" y="0"/>
                  </a:lnTo>
                  <a:lnTo>
                    <a:pt x="230505" y="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0" name="TextBox 10"/>
          <p:cNvSpPr txBox="1"/>
          <p:nvPr/>
        </p:nvSpPr>
        <p:spPr>
          <a:xfrm rot="21600000">
            <a:off x="1448519" y="4670425"/>
            <a:ext cx="1936013" cy="95250"/>
          </a:xfrm>
          <a:prstGeom prst="rect">
            <a:avLst/>
          </a:prstGeom>
        </p:spPr>
        <p:txBody>
          <a:bodyPr lIns="0" tIns="10800" rIns="0" bIns="0" rtlCol="0" anchor="t"/>
          <a:lstStyle/>
          <a:p>
            <a:pPr algn="l">
              <a:lnSpc>
                <a:spcPts val="750"/>
              </a:lnSpc>
            </a:pPr>
            <a:r>
              <a:rPr lang="en-US" sz="75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Compared 2020 to 2021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6580907" y="4718050"/>
            <a:ext cx="1662169" cy="95250"/>
          </a:xfrm>
          <a:prstGeom prst="rect">
            <a:avLst/>
          </a:prstGeom>
        </p:spPr>
        <p:txBody>
          <a:bodyPr lIns="0" tIns="10800" rIns="0" bIns="0" rtlCol="0" anchor="t"/>
          <a:lstStyle/>
          <a:p>
            <a:pPr algn="l">
              <a:lnSpc>
                <a:spcPts val="750"/>
              </a:lnSpc>
            </a:pPr>
            <a:r>
              <a:rPr lang="en-US" sz="750" b="0" i="0" spc="0">
                <a:solidFill>
                  <a:srgbClr val="FFFFFF">
                    <a:alpha val="100000"/>
                  </a:srgbClr>
                </a:solidFill>
                <a:latin typeface="Lato"/>
              </a:rPr>
              <a:t>r-squared value</a:t>
            </a:r>
          </a:p>
        </p:txBody>
      </p:sp>
      <p:sp>
        <p:nvSpPr>
          <p:cNvPr id="12" name="TextBox 12"/>
          <p:cNvSpPr txBox="1"/>
          <p:nvPr/>
        </p:nvSpPr>
        <p:spPr>
          <a:xfrm rot="21600000">
            <a:off x="574601" y="197086"/>
            <a:ext cx="3971981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640"/>
              </a:lnSpc>
            </a:pPr>
            <a:r>
              <a:rPr lang="en-US" sz="2400" b="1" i="0" spc="0">
                <a:solidFill>
                  <a:srgbClr val="F9F7EF">
                    <a:alpha val="100000"/>
                  </a:srgbClr>
                </a:solidFill>
                <a:latin typeface="IBM Plex Serif"/>
              </a:rPr>
              <a:t>Pandemic crypto Market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092919" y="1243124"/>
            <a:ext cx="6877050" cy="3933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323</Words>
  <Application>Microsoft Office PowerPoint</Application>
  <PresentationFormat>Custom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IBM Plex Serif</vt:lpstr>
      <vt:lpstr>Lato</vt:lpstr>
      <vt:lpstr>Literata</vt:lpstr>
      <vt:lpstr>Arial</vt:lpstr>
      <vt:lpstr>Calibri Light</vt:lpstr>
      <vt:lpstr>Montserrat</vt:lpstr>
      <vt:lpstr>League Gothic</vt:lpstr>
      <vt:lpstr>Calibri</vt:lpstr>
      <vt:lpstr>Archivo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</dc:creator>
  <cp:lastModifiedBy>LaQuita Williams</cp:lastModifiedBy>
  <cp:revision>1</cp:revision>
  <dcterms:created xsi:type="dcterms:W3CDTF">2021-11-20T18:26:02Z</dcterms:created>
  <dcterms:modified xsi:type="dcterms:W3CDTF">2021-11-20T19:47:45Z</dcterms:modified>
</cp:coreProperties>
</file>

<file path=docProps/thumbnail.jpeg>
</file>